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7"/>
  </p:notesMasterIdLst>
  <p:sldIdLst>
    <p:sldId id="257" r:id="rId2"/>
    <p:sldId id="259" r:id="rId3"/>
    <p:sldId id="258" r:id="rId4"/>
    <p:sldId id="260" r:id="rId5"/>
    <p:sldId id="262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5F4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microsoft.com/office/2015/10/relationships/revisionInfo" Target="revisionInfo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F6FC45-032B-4E93-A300-E9B8A4B5926A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65D8D8-87A1-4B68-A8C9-77150B887874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50016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B7F50-F277-4F17-9FD4-E211DEFB739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zidenz Grotesk B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376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B7F50-F277-4F17-9FD4-E211DEFB739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zidenz Grotesk B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9869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Att lyfta: I synnerhet nyheterna och kan vara en bra brygga till demo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B7F50-F277-4F17-9FD4-E211DEFB739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zidenz Grotesk B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20644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B7F50-F277-4F17-9FD4-E211DEFB739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zidenz Grotesk B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202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E0B7F50-F277-4F17-9FD4-E211DEFB7396}" type="slidenum">
              <a:rPr kumimoji="0" lang="sv-S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kzidenz Grotesk BE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sv-S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kzidenz Grotesk BE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972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om du vill redigera mall för underrubrikformat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50841D9-B329-9947-A223-1039709F9175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8076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5BF3381-6D55-BD4E-AAF2-E62CE3EC43C0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36549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B2F9BDF-1541-B64B-AFD5-5C9FB7527E06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6252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69A691-C71D-3140-811F-36AB7A9B77FB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0826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B15FA1-44F6-6741-BCAD-0494C505E603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505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1B95B-70CA-5A40-8634-BF02E8FF648C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1588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68ADC-9880-0A4B-AEAF-5453B1E04429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31374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7D37F66-2B10-8C4C-B12E-4FA401E23736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059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F65ED5D-2AA7-1740-AC5F-EE9A64EDE81D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208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911B95B-70CA-5A40-8634-BF02E8FF648C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3704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Redigera format för bakgrundstext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8BDFFD-16D5-434D-A998-455417DF6D2B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4394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format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C1D718-B09A-492B-AF69-B8B875AEC1A4}" type="datetimeFigureOut">
              <a:rPr lang="sv-SE" smtClean="0"/>
              <a:t>2019-08-28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8911B95B-70CA-5A40-8634-BF02E8FF648C}" type="slidenum">
              <a:rPr lang="sv-SE" smtClean="0"/>
              <a:pPr>
                <a:defRPr/>
              </a:pPr>
              <a:t>‹#›</a:t>
            </a:fld>
            <a:endParaRPr lang="sv-SE">
              <a:latin typeface="Akzidenz Grotesk B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1765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>
            <a:extLst>
              <a:ext uri="{FF2B5EF4-FFF2-40B4-BE49-F238E27FC236}">
                <a16:creationId xmlns:a16="http://schemas.microsoft.com/office/drawing/2014/main" id="{B82AAAF8-2B88-4BFE-B561-F72BE89E4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objekt 3">
            <a:extLst>
              <a:ext uri="{FF2B5EF4-FFF2-40B4-BE49-F238E27FC236}">
                <a16:creationId xmlns:a16="http://schemas.microsoft.com/office/drawing/2014/main" id="{AE21BAFD-F46E-462F-AAAF-A4DB11511F3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27843" y="174840"/>
            <a:ext cx="5610256" cy="6683161"/>
          </a:xfrm>
          <a:prstGeom prst="rect">
            <a:avLst/>
          </a:prstGeom>
        </p:spPr>
      </p:pic>
      <p:sp>
        <p:nvSpPr>
          <p:cNvPr id="8" name="Rubrik 1">
            <a:extLst>
              <a:ext uri="{FF2B5EF4-FFF2-40B4-BE49-F238E27FC236}">
                <a16:creationId xmlns:a16="http://schemas.microsoft.com/office/drawing/2014/main" id="{95CF2117-F297-45BA-A8A3-1864FEBDC306}"/>
              </a:ext>
            </a:extLst>
          </p:cNvPr>
          <p:cNvSpPr txBox="1">
            <a:spLocks/>
          </p:cNvSpPr>
          <p:nvPr/>
        </p:nvSpPr>
        <p:spPr bwMode="auto">
          <a:xfrm>
            <a:off x="476231" y="1309712"/>
            <a:ext cx="6192011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sv-SE" sz="40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1219170"/>
            <a:r>
              <a:rPr lang="sv-SE" sz="5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Gleerups</a:t>
            </a:r>
            <a:br>
              <a:rPr lang="sv-SE" sz="5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v-SE" sz="5400" dirty="0">
                <a:solidFill>
                  <a:srgbClr val="000000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digitala läromedel</a:t>
            </a:r>
          </a:p>
          <a:p>
            <a:pPr algn="ctr" defTabSz="1219170"/>
            <a:endParaRPr lang="sv-SE" sz="3200" dirty="0">
              <a:solidFill>
                <a:srgbClr val="000000">
                  <a:lumMod val="50000"/>
                  <a:lumOff val="50000"/>
                </a:srgbClr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A2758AAC-B214-4426-8F36-B6C42A990B68}"/>
              </a:ext>
            </a:extLst>
          </p:cNvPr>
          <p:cNvSpPr/>
          <p:nvPr/>
        </p:nvSpPr>
        <p:spPr>
          <a:xfrm>
            <a:off x="1557069" y="3156103"/>
            <a:ext cx="40303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/>
            <a:r>
              <a:rPr lang="sv-SE" sz="2400" dirty="0">
                <a:solidFill>
                  <a:srgbClr val="000000">
                    <a:lumMod val="50000"/>
                    <a:lumOff val="50000"/>
                  </a:srgbClr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Information till vårdnadshavare</a:t>
            </a:r>
          </a:p>
        </p:txBody>
      </p:sp>
    </p:spTree>
    <p:extLst>
      <p:ext uri="{BB962C8B-B14F-4D97-AF65-F5344CB8AC3E}">
        <p14:creationId xmlns:p14="http://schemas.microsoft.com/office/powerpoint/2010/main" val="106596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BBDEE677-05A8-412E-903D-E283FC496C79}"/>
              </a:ext>
            </a:extLst>
          </p:cNvPr>
          <p:cNvSpPr txBox="1">
            <a:spLocks/>
          </p:cNvSpPr>
          <p:nvPr/>
        </p:nvSpPr>
        <p:spPr bwMode="auto">
          <a:xfrm>
            <a:off x="623392" y="548681"/>
            <a:ext cx="11521280" cy="102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sv-SE" sz="40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9pPr>
          </a:lstStyle>
          <a:p>
            <a:pPr defTabSz="1219170"/>
            <a:r>
              <a:rPr lang="sv-SE" sz="4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Varför vi har valt digitala läromedel</a:t>
            </a:r>
            <a:endParaRPr lang="sv-SE" sz="4800" kern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D979BA2-77CC-4616-9B61-38163596CB7F}"/>
              </a:ext>
            </a:extLst>
          </p:cNvPr>
          <p:cNvSpPr txBox="1">
            <a:spLocks/>
          </p:cNvSpPr>
          <p:nvPr/>
        </p:nvSpPr>
        <p:spPr bwMode="auto">
          <a:xfrm>
            <a:off x="638167" y="1604798"/>
            <a:ext cx="9059285" cy="508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189" indent="-457189" defTabSz="1219170"/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Det finns lika många sätt att lära, som det finns elever på en skola.</a:t>
            </a:r>
            <a:b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Digitala läromedel ger stora möjligheter att ta hänsyn till varje elevs förutsättningar och är enkla att anpassa efter individuella behov</a:t>
            </a:r>
            <a:b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sv-SE" sz="1100" kern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189" indent="-457189" defTabSz="1219170"/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Med digitala läromedel får varje elev tillgång till ett eget uppdaterat</a:t>
            </a:r>
            <a:b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och aktuellt läromedel</a:t>
            </a:r>
            <a:b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sv-SE" sz="1100" kern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189" indent="-457189" defTabSz="1219170"/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Inga glömda böcker. Eleven har tillgång till alla läromedel</a:t>
            </a:r>
            <a:b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från sin dator, surfplatta eller mobil</a:t>
            </a:r>
          </a:p>
          <a:p>
            <a:pPr marL="457189" indent="-457189" defTabSz="1219170"/>
            <a:endParaRPr lang="sv-SE" sz="1100" kern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189" indent="-457189" defTabSz="1219170"/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Filmer, bilder och simuleringar ger möjlighet att variera</a:t>
            </a:r>
            <a:b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inlärningen mellan att läsa, lyssna, titta och interagera</a:t>
            </a:r>
          </a:p>
          <a:p>
            <a:pPr marL="457189" indent="-457189" defTabSz="1219170"/>
            <a:endParaRPr lang="sv-SE" sz="1100" kern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457189" indent="-457189" defTabSz="1219170"/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Inbyggda övningar för färdighetsträning, kunskapskoll och</a:t>
            </a:r>
            <a:b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sv-SE" sz="2000" kern="0" dirty="0" err="1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självbedömning</a:t>
            </a:r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 ger eleven snabb och direkt återkoppling</a:t>
            </a:r>
          </a:p>
          <a:p>
            <a:pPr marL="457189" indent="-457189" defTabSz="1219170"/>
            <a:endParaRPr lang="sv-SE" sz="2000" kern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168DF25A-8855-4D7E-B67F-AB601FD959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1178363">
            <a:off x="7724078" y="3348885"/>
            <a:ext cx="3812776" cy="225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440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>
            <a:extLst>
              <a:ext uri="{FF2B5EF4-FFF2-40B4-BE49-F238E27FC236}">
                <a16:creationId xmlns:a16="http://schemas.microsoft.com/office/drawing/2014/main" id="{53E876C7-342E-4C2C-9DC7-98D3092F641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2040"/>
          <a:stretch/>
        </p:blipFill>
        <p:spPr>
          <a:xfrm>
            <a:off x="419880" y="4101733"/>
            <a:ext cx="2433112" cy="1009911"/>
          </a:xfrm>
          <a:prstGeom prst="rect">
            <a:avLst/>
          </a:prstGeom>
        </p:spPr>
      </p:pic>
      <p:sp>
        <p:nvSpPr>
          <p:cNvPr id="3" name="Rubrik 2"/>
          <p:cNvSpPr>
            <a:spLocks noGrp="1"/>
          </p:cNvSpPr>
          <p:nvPr>
            <p:ph type="title"/>
          </p:nvPr>
        </p:nvSpPr>
        <p:spPr>
          <a:xfrm>
            <a:off x="1221985" y="457200"/>
            <a:ext cx="10566400" cy="1143000"/>
          </a:xfrm>
        </p:spPr>
        <p:txBody>
          <a:bodyPr/>
          <a:lstStyle/>
          <a:p>
            <a:r>
              <a:rPr lang="sv-SE" sz="4800" dirty="0">
                <a:latin typeface="Calibri Light" panose="020F0302020204030204" pitchFamily="34" charset="0"/>
                <a:cs typeface="Calibri Light" panose="020F0302020204030204" pitchFamily="34" charset="0"/>
              </a:rPr>
              <a:t>Många</a:t>
            </a:r>
            <a:r>
              <a:rPr lang="sv-SE" dirty="0">
                <a:latin typeface="Calibri Light" panose="020F0302020204030204" pitchFamily="34" charset="0"/>
                <a:cs typeface="Calibri Light" panose="020F0302020204030204" pitchFamily="34" charset="0"/>
              </a:rPr>
              <a:t> nya möjligheter</a:t>
            </a:r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CAAAD10E-BE81-4E73-8E14-1CB8A8FB7CD1}"/>
              </a:ext>
            </a:extLst>
          </p:cNvPr>
          <p:cNvSpPr/>
          <p:nvPr/>
        </p:nvSpPr>
        <p:spPr>
          <a:xfrm>
            <a:off x="1216393" y="5129085"/>
            <a:ext cx="224873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Tester och övningar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25 000 övningar och mer än 100 000 frågor</a:t>
            </a:r>
            <a:endParaRPr lang="sv-SE" sz="1400" b="1" dirty="0">
              <a:solidFill>
                <a:prstClr val="black"/>
              </a:solidFill>
              <a:latin typeface="Calibri Light" panose="020F0302020204030204" pitchFamily="34" charset="0"/>
              <a:ea typeface="ＭＳ Ｐゴシック" charset="0"/>
              <a:cs typeface="Calibri Light" panose="020F0302020204030204" pitchFamily="34" charset="0"/>
            </a:endParaRPr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AF0C8C3F-70DB-4123-9032-BE3842C1B21F}"/>
              </a:ext>
            </a:extLst>
          </p:cNvPr>
          <p:cNvSpPr/>
          <p:nvPr/>
        </p:nvSpPr>
        <p:spPr>
          <a:xfrm>
            <a:off x="1229222" y="2774532"/>
            <a:ext cx="224873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Heltäckande och aktuellt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Aktuellt innehåll av hög kvalitet, utformat efter gällande läroplan</a:t>
            </a:r>
            <a:endParaRPr lang="sv-SE" sz="1400" b="1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E986D90-A9FE-40F7-AEDD-7E3C3D9A24E1}"/>
              </a:ext>
            </a:extLst>
          </p:cNvPr>
          <p:cNvSpPr/>
          <p:nvPr/>
        </p:nvSpPr>
        <p:spPr>
          <a:xfrm>
            <a:off x="4099469" y="5133831"/>
            <a:ext cx="26076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Personliga läsinställningar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Stöd för smart studieteknik som överstrykningar, anteckningar samt val av textstorlek, typsnitt och färger</a:t>
            </a:r>
            <a:endParaRPr lang="sv-SE" sz="1400" b="1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Rektangel 16">
            <a:extLst>
              <a:ext uri="{FF2B5EF4-FFF2-40B4-BE49-F238E27FC236}">
                <a16:creationId xmlns:a16="http://schemas.microsoft.com/office/drawing/2014/main" id="{38855EFD-F12C-433F-9093-FFA34180F8AE}"/>
              </a:ext>
            </a:extLst>
          </p:cNvPr>
          <p:cNvSpPr/>
          <p:nvPr/>
        </p:nvSpPr>
        <p:spPr>
          <a:xfrm>
            <a:off x="7144619" y="2772182"/>
            <a:ext cx="349129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b="1" dirty="0">
                <a:solidFill>
                  <a:srgbClr val="000000"/>
                </a:solidFill>
                <a:latin typeface="+mj-lt"/>
                <a:ea typeface="Calibri" panose="020F0502020204030204" pitchFamily="34" charset="0"/>
                <a:cs typeface="Calibri Light" panose="020F0302020204030204" pitchFamily="34" charset="0"/>
              </a:rPr>
              <a:t>Lättläst &amp; läsguider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I flera av de digitala läromedlen finns lättlästa textversioner som ett valbart alternativ till grundtexterna. Inbyggda läsguider stöttar eleverna i hur de tar sig an texter genom strategier om hur de ska tänka före, under och efter läsningen </a:t>
            </a:r>
            <a:endParaRPr lang="sv-SE" sz="1400" b="1" dirty="0">
              <a:solidFill>
                <a:srgbClr val="000000"/>
              </a:solidFill>
              <a:latin typeface="Calibri Light" panose="020F0302020204030204" pitchFamily="34" charset="0"/>
              <a:ea typeface="Calibri" panose="020F05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43" name="Bildobjekt 42">
            <a:extLst>
              <a:ext uri="{FF2B5EF4-FFF2-40B4-BE49-F238E27FC236}">
                <a16:creationId xmlns:a16="http://schemas.microsoft.com/office/drawing/2014/main" id="{9EC8D408-62B2-419A-BEBC-2641CD3937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19" y="1611614"/>
            <a:ext cx="1824203" cy="1186029"/>
          </a:xfrm>
          <a:prstGeom prst="rect">
            <a:avLst/>
          </a:prstGeom>
        </p:spPr>
      </p:pic>
      <p:pic>
        <p:nvPicPr>
          <p:cNvPr id="50" name="Bildobjekt 49">
            <a:extLst>
              <a:ext uri="{FF2B5EF4-FFF2-40B4-BE49-F238E27FC236}">
                <a16:creationId xmlns:a16="http://schemas.microsoft.com/office/drawing/2014/main" id="{CFA5125E-A07D-48FF-BA66-9EF14C2791A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7276" y="4111153"/>
            <a:ext cx="1824203" cy="1009911"/>
          </a:xfrm>
          <a:prstGeom prst="rect">
            <a:avLst/>
          </a:prstGeom>
        </p:spPr>
      </p:pic>
      <p:pic>
        <p:nvPicPr>
          <p:cNvPr id="52" name="Bildobjekt 51">
            <a:extLst>
              <a:ext uri="{FF2B5EF4-FFF2-40B4-BE49-F238E27FC236}">
                <a16:creationId xmlns:a16="http://schemas.microsoft.com/office/drawing/2014/main" id="{27CB2CEF-C75E-46A1-9FD1-FAE16521373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21046" y="1734836"/>
            <a:ext cx="1124871" cy="1009911"/>
          </a:xfrm>
          <a:prstGeom prst="rect">
            <a:avLst/>
          </a:prstGeom>
        </p:spPr>
      </p:pic>
      <p:sp>
        <p:nvSpPr>
          <p:cNvPr id="23" name="Rektangel 22">
            <a:extLst>
              <a:ext uri="{FF2B5EF4-FFF2-40B4-BE49-F238E27FC236}">
                <a16:creationId xmlns:a16="http://schemas.microsoft.com/office/drawing/2014/main" id="{0D736F50-CFD2-495A-90CF-DB1D444C189F}"/>
              </a:ext>
            </a:extLst>
          </p:cNvPr>
          <p:cNvSpPr/>
          <p:nvPr/>
        </p:nvSpPr>
        <p:spPr>
          <a:xfrm>
            <a:off x="4084735" y="2772023"/>
            <a:ext cx="247635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Interaktivt och multimodalt</a:t>
            </a:r>
          </a:p>
          <a:p>
            <a:pPr defTabSz="121917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sv-SE" sz="1400" dirty="0">
                <a:solidFill>
                  <a:srgbClr val="000000"/>
                </a:solidFill>
                <a:latin typeface="Calibri Light" panose="020F0302020204030204" pitchFamily="34" charset="0"/>
                <a:ea typeface="Calibri" panose="020F0502020204030204" pitchFamily="34" charset="0"/>
                <a:cs typeface="Calibri Light" panose="020F0302020204030204" pitchFamily="34" charset="0"/>
              </a:rPr>
              <a:t>Ljud, bildmaterial, film och animationer i digital form</a:t>
            </a:r>
          </a:p>
        </p:txBody>
      </p:sp>
      <p:pic>
        <p:nvPicPr>
          <p:cNvPr id="24" name="Bildobjekt 23">
            <a:extLst>
              <a:ext uri="{FF2B5EF4-FFF2-40B4-BE49-F238E27FC236}">
                <a16:creationId xmlns:a16="http://schemas.microsoft.com/office/drawing/2014/main" id="{5C1BC476-5B15-44B0-A931-54CCAA9F07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26"/>
          <a:stretch/>
        </p:blipFill>
        <p:spPr>
          <a:xfrm>
            <a:off x="907373" y="1746229"/>
            <a:ext cx="2027988" cy="1009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351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BBDEE677-05A8-412E-903D-E283FC496C79}"/>
              </a:ext>
            </a:extLst>
          </p:cNvPr>
          <p:cNvSpPr txBox="1">
            <a:spLocks/>
          </p:cNvSpPr>
          <p:nvPr/>
        </p:nvSpPr>
        <p:spPr bwMode="auto">
          <a:xfrm>
            <a:off x="0" y="548681"/>
            <a:ext cx="12192000" cy="102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sv-SE" sz="40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9pPr>
          </a:lstStyle>
          <a:p>
            <a:pPr algn="ctr" defTabSz="1219170"/>
            <a:r>
              <a:rPr lang="sv-SE" sz="480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www.gleerupsportal.se</a:t>
            </a:r>
            <a:endParaRPr lang="sv-SE" sz="4800" kern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D979BA2-77CC-4616-9B61-38163596CB7F}"/>
              </a:ext>
            </a:extLst>
          </p:cNvPr>
          <p:cNvSpPr txBox="1">
            <a:spLocks/>
          </p:cNvSpPr>
          <p:nvPr/>
        </p:nvSpPr>
        <p:spPr bwMode="auto">
          <a:xfrm>
            <a:off x="1364212" y="1429867"/>
            <a:ext cx="9586678" cy="1178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1219170">
              <a:buNone/>
            </a:pPr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Elevens alla läromedel är samlade på ett enda ställe. Enkel inloggning som fungerar på alla enheter, vilket innebär ständig tillgång till läromedlen – hemma och i skolan</a:t>
            </a:r>
          </a:p>
        </p:txBody>
      </p:sp>
      <p:grpSp>
        <p:nvGrpSpPr>
          <p:cNvPr id="3" name="Grupp 2">
            <a:extLst>
              <a:ext uri="{FF2B5EF4-FFF2-40B4-BE49-F238E27FC236}">
                <a16:creationId xmlns:a16="http://schemas.microsoft.com/office/drawing/2014/main" id="{34AF9E9E-EE18-408B-B16B-D1797F41DF91}"/>
              </a:ext>
            </a:extLst>
          </p:cNvPr>
          <p:cNvGrpSpPr/>
          <p:nvPr/>
        </p:nvGrpSpPr>
        <p:grpSpPr>
          <a:xfrm>
            <a:off x="2368205" y="2226366"/>
            <a:ext cx="7789585" cy="4509349"/>
            <a:chOff x="2368205" y="2226366"/>
            <a:chExt cx="7789585" cy="4509349"/>
          </a:xfrm>
        </p:grpSpPr>
        <p:pic>
          <p:nvPicPr>
            <p:cNvPr id="2" name="Bildobjekt 1">
              <a:extLst>
                <a:ext uri="{FF2B5EF4-FFF2-40B4-BE49-F238E27FC236}">
                  <a16:creationId xmlns:a16="http://schemas.microsoft.com/office/drawing/2014/main" id="{C86927AB-3FF1-48BB-8610-BF5C037AA68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7176" b="3939"/>
            <a:stretch/>
          </p:blipFill>
          <p:spPr>
            <a:xfrm>
              <a:off x="2368205" y="2226366"/>
              <a:ext cx="7789585" cy="4509349"/>
            </a:xfrm>
            <a:prstGeom prst="rect">
              <a:avLst/>
            </a:prstGeom>
          </p:spPr>
        </p:pic>
        <p:pic>
          <p:nvPicPr>
            <p:cNvPr id="7" name="Bildobjekt 6">
              <a:extLst>
                <a:ext uri="{FF2B5EF4-FFF2-40B4-BE49-F238E27FC236}">
                  <a16:creationId xmlns:a16="http://schemas.microsoft.com/office/drawing/2014/main" id="{9F58ABB5-1729-4E3B-97C7-EDCCED32780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8331" y="2608375"/>
              <a:ext cx="5357191" cy="336381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7433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4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ubrik 1">
            <a:extLst>
              <a:ext uri="{FF2B5EF4-FFF2-40B4-BE49-F238E27FC236}">
                <a16:creationId xmlns:a16="http://schemas.microsoft.com/office/drawing/2014/main" id="{BBDEE677-05A8-412E-903D-E283FC496C79}"/>
              </a:ext>
            </a:extLst>
          </p:cNvPr>
          <p:cNvSpPr txBox="1">
            <a:spLocks/>
          </p:cNvSpPr>
          <p:nvPr/>
        </p:nvSpPr>
        <p:spPr bwMode="auto">
          <a:xfrm>
            <a:off x="623392" y="548681"/>
            <a:ext cx="9246165" cy="1021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lang="sv-SE" sz="400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000">
                <a:solidFill>
                  <a:schemeClr val="tx2"/>
                </a:solidFill>
                <a:latin typeface="AkzidenzGroteskBQ-Light" charset="0"/>
                <a:ea typeface="ＭＳ Ｐゴシック" charset="0"/>
                <a:cs typeface="ＭＳ Ｐゴシック" charset="0"/>
              </a:defRPr>
            </a:lvl9pPr>
          </a:lstStyle>
          <a:p>
            <a:pPr defTabSz="1219170"/>
            <a:r>
              <a:rPr lang="sv-SE" sz="48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Lär dig mer om digitala läromedel</a:t>
            </a:r>
          </a:p>
        </p:txBody>
      </p:sp>
      <p:sp>
        <p:nvSpPr>
          <p:cNvPr id="12" name="Platshållare för innehåll 2">
            <a:extLst>
              <a:ext uri="{FF2B5EF4-FFF2-40B4-BE49-F238E27FC236}">
                <a16:creationId xmlns:a16="http://schemas.microsoft.com/office/drawing/2014/main" id="{5D979BA2-77CC-4616-9B61-38163596CB7F}"/>
              </a:ext>
            </a:extLst>
          </p:cNvPr>
          <p:cNvSpPr txBox="1">
            <a:spLocks/>
          </p:cNvSpPr>
          <p:nvPr/>
        </p:nvSpPr>
        <p:spPr bwMode="auto">
          <a:xfrm>
            <a:off x="638167" y="1902973"/>
            <a:ext cx="3635659" cy="27187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1219170">
              <a:buNone/>
            </a:pPr>
            <a:r>
              <a:rPr lang="sv-SE" sz="2000" kern="0" dirty="0">
                <a:solidFill>
                  <a:prstClr val="black"/>
                </a:solidFill>
                <a:latin typeface="Calibri Light" panose="020F0302020204030204" pitchFamily="34" charset="0"/>
                <a:cs typeface="Calibri Light" panose="020F0302020204030204" pitchFamily="34" charset="0"/>
              </a:rPr>
              <a:t>Sätt dig in i de digitala läromedlens upplägg för att kunna hjälpa ditt barn. Missa inte introduktionshäftet till vårdnadshavare för en snabb genomgång av alla funktioner i Gleerups digitala läromedel</a:t>
            </a:r>
          </a:p>
          <a:p>
            <a:pPr marL="457189" indent="-457189" defTabSz="1219170"/>
            <a:endParaRPr lang="sv-SE" sz="2000" kern="0" dirty="0">
              <a:solidFill>
                <a:prstClr val="black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0598164D-CB8F-40BB-B646-AE1BCD1E29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4636" y="1948271"/>
            <a:ext cx="2933490" cy="4151258"/>
          </a:xfrm>
          <a:prstGeom prst="rect">
            <a:avLst/>
          </a:prstGeom>
          <a:effectLst>
            <a:outerShdw blurRad="177800" dist="101600" dir="2400000" algn="ctr" rotWithShape="0">
              <a:schemeClr val="tx1">
                <a:alpha val="20000"/>
              </a:schemeClr>
            </a:outerShdw>
          </a:effectLst>
        </p:spPr>
      </p:pic>
      <p:pic>
        <p:nvPicPr>
          <p:cNvPr id="9" name="Bildobjekt 8">
            <a:extLst>
              <a:ext uri="{FF2B5EF4-FFF2-40B4-BE49-F238E27FC236}">
                <a16:creationId xmlns:a16="http://schemas.microsoft.com/office/drawing/2014/main" id="{22A80B80-F5CD-4A8B-9C54-B44F0E82C7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2487" y="1948271"/>
            <a:ext cx="2933490" cy="4151258"/>
          </a:xfrm>
          <a:prstGeom prst="rect">
            <a:avLst/>
          </a:prstGeom>
          <a:effectLst>
            <a:outerShdw blurRad="177800" dist="101600" dir="2400000" algn="ctr" rotWithShape="0">
              <a:schemeClr val="tx1">
                <a:alpha val="20000"/>
              </a:schemeClr>
            </a:outerShdw>
          </a:effectLst>
        </p:spPr>
      </p:pic>
      <p:sp>
        <p:nvSpPr>
          <p:cNvPr id="11" name="Rektangel 10">
            <a:extLst>
              <a:ext uri="{FF2B5EF4-FFF2-40B4-BE49-F238E27FC236}">
                <a16:creationId xmlns:a16="http://schemas.microsoft.com/office/drawing/2014/main" id="{E065CF79-A6D5-4648-8ACE-389B34982E19}"/>
              </a:ext>
            </a:extLst>
          </p:cNvPr>
          <p:cNvSpPr/>
          <p:nvPr/>
        </p:nvSpPr>
        <p:spPr bwMode="auto">
          <a:xfrm>
            <a:off x="4492487" y="1948271"/>
            <a:ext cx="6675639" cy="4151258"/>
          </a:xfrm>
          <a:prstGeom prst="rect">
            <a:avLst/>
          </a:prstGeom>
          <a:solidFill>
            <a:schemeClr val="tx1">
              <a:alpha val="2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sv-SE" sz="13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kzidenz Grotesk BE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21363F0F-24FA-45B4-AB16-E409C7D52D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9598" y="1569960"/>
            <a:ext cx="3341418" cy="4728528"/>
          </a:xfrm>
          <a:prstGeom prst="rect">
            <a:avLst/>
          </a:prstGeom>
          <a:effectLst>
            <a:outerShdw blurRad="177800" dist="101600" dir="2400000" algn="ctr" rotWithShape="0">
              <a:schemeClr val="tx1">
                <a:lumMod val="50000"/>
                <a:lumOff val="50000"/>
                <a:alpha val="42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342950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-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77</TotalTime>
  <Words>210</Words>
  <Application>Microsoft Office PowerPoint</Application>
  <PresentationFormat>Bredbild</PresentationFormat>
  <Paragraphs>31</Paragraphs>
  <Slides>5</Slides>
  <Notes>5</Notes>
  <HiddenSlides>0</HiddenSlides>
  <MMClips>0</MMClips>
  <ScaleCrop>false</ScaleCrop>
  <HeadingPairs>
    <vt:vector size="6" baseType="variant">
      <vt:variant>
        <vt:lpstr>Använt teckensnitt</vt:lpstr>
      </vt:variant>
      <vt:variant>
        <vt:i4>5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5</vt:i4>
      </vt:variant>
    </vt:vector>
  </HeadingPairs>
  <TitlesOfParts>
    <vt:vector size="11" baseType="lpstr">
      <vt:lpstr>ＭＳ Ｐゴシック</vt:lpstr>
      <vt:lpstr>Akzidenz Grotesk BE</vt:lpstr>
      <vt:lpstr>Arial</vt:lpstr>
      <vt:lpstr>Calibri</vt:lpstr>
      <vt:lpstr>Calibri Light</vt:lpstr>
      <vt:lpstr>Office Theme</vt:lpstr>
      <vt:lpstr>PowerPoint-presentation</vt:lpstr>
      <vt:lpstr>PowerPoint-presentation</vt:lpstr>
      <vt:lpstr>Många nya möjligheter</vt:lpstr>
      <vt:lpstr>PowerPoint-presentation</vt:lpstr>
      <vt:lpstr>PowerPoint-presentation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Elsa-Maria Gustavsson</dc:creator>
  <cp:lastModifiedBy>Elsa-Maria Gustavsson</cp:lastModifiedBy>
  <cp:revision>18</cp:revision>
  <dcterms:created xsi:type="dcterms:W3CDTF">2019-08-28T09:30:50Z</dcterms:created>
  <dcterms:modified xsi:type="dcterms:W3CDTF">2019-08-28T14:04:15Z</dcterms:modified>
</cp:coreProperties>
</file>