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0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sldSz cx="9144000" cy="6858000" type="screen4x3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-96" y="-749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Underrubrik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sv-SE" smtClean="0"/>
              <a:t>Klicka här för att ändra format på underrubrik i bakgrunden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67C45-31C7-4E19-94B3-D4C65B077804}" type="datetimeFigureOut">
              <a:rPr lang="sv-SE" smtClean="0"/>
              <a:t>2016-04-05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C6212-62D5-4659-B2E5-A0C7D5336D5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547824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67C45-31C7-4E19-94B3-D4C65B077804}" type="datetimeFigureOut">
              <a:rPr lang="sv-SE" smtClean="0"/>
              <a:t>2016-04-05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C6212-62D5-4659-B2E5-A0C7D5336D5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94473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67C45-31C7-4E19-94B3-D4C65B077804}" type="datetimeFigureOut">
              <a:rPr lang="sv-SE" smtClean="0"/>
              <a:t>2016-04-05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C6212-62D5-4659-B2E5-A0C7D5336D5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2102650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innehålls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67C45-31C7-4E19-94B3-D4C65B077804}" type="datetimeFigureOut">
              <a:rPr lang="sv-SE" smtClean="0"/>
              <a:t>2016-04-05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C6212-62D5-4659-B2E5-A0C7D5336D5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978120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4" name="Platshållare för innehåll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5" name="Platshållare för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6" name="Platshållare för innehåll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7" name="Platshållare för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67C45-31C7-4E19-94B3-D4C65B077804}" type="datetimeFigureOut">
              <a:rPr lang="sv-SE" smtClean="0"/>
              <a:t>2016-04-05</a:t>
            </a:fld>
            <a:endParaRPr lang="sv-SE"/>
          </a:p>
        </p:txBody>
      </p:sp>
      <p:sp>
        <p:nvSpPr>
          <p:cNvPr id="8" name="Platshållare för sidfot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C6212-62D5-4659-B2E5-A0C7D5336D5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862732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67C45-31C7-4E19-94B3-D4C65B077804}" type="datetimeFigureOut">
              <a:rPr lang="sv-SE" smtClean="0"/>
              <a:t>2016-04-05</a:t>
            </a:fld>
            <a:endParaRPr lang="sv-SE"/>
          </a:p>
        </p:txBody>
      </p:sp>
      <p:sp>
        <p:nvSpPr>
          <p:cNvPr id="4" name="Platshållare för sidfo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C6212-62D5-4659-B2E5-A0C7D5336D5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6192049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67C45-31C7-4E19-94B3-D4C65B077804}" type="datetimeFigureOut">
              <a:rPr lang="sv-SE" smtClean="0"/>
              <a:t>2016-04-05</a:t>
            </a:fld>
            <a:endParaRPr lang="sv-SE"/>
          </a:p>
        </p:txBody>
      </p:sp>
      <p:sp>
        <p:nvSpPr>
          <p:cNvPr id="3" name="Platshållare för sidfo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C6212-62D5-4659-B2E5-A0C7D5336D5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944925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ehåll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innehåll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67C45-31C7-4E19-94B3-D4C65B077804}" type="datetimeFigureOut">
              <a:rPr lang="sv-SE" smtClean="0"/>
              <a:t>2016-04-05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C6212-62D5-4659-B2E5-A0C7D5336D5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760715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bild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sv-SE" smtClean="0"/>
              <a:t>Klicka här för att ändra format på bakgrundstexten</a:t>
            </a:r>
          </a:p>
        </p:txBody>
      </p:sp>
      <p:sp>
        <p:nvSpPr>
          <p:cNvPr id="5" name="Platshållare fö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67C45-31C7-4E19-94B3-D4C65B077804}" type="datetimeFigureOut">
              <a:rPr lang="sv-SE" smtClean="0"/>
              <a:t>2016-04-05</a:t>
            </a:fld>
            <a:endParaRPr lang="sv-SE"/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C6212-62D5-4659-B2E5-A0C7D5336D5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2270529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67C45-31C7-4E19-94B3-D4C65B077804}" type="datetimeFigureOut">
              <a:rPr lang="sv-SE" smtClean="0"/>
              <a:t>2016-04-05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C6212-62D5-4659-B2E5-A0C7D5336D5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8716749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lodrät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367C45-31C7-4E19-94B3-D4C65B077804}" type="datetimeFigureOut">
              <a:rPr lang="sv-SE" smtClean="0"/>
              <a:t>2016-04-05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6C6212-62D5-4659-B2E5-A0C7D5336D5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3794548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 smtClean="0"/>
              <a:t>Klicka här för att ändra format</a:t>
            </a:r>
            <a:endParaRPr lang="sv-SE"/>
          </a:p>
        </p:txBody>
      </p:sp>
      <p:sp>
        <p:nvSpPr>
          <p:cNvPr id="3" name="Platshållare för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 smtClean="0"/>
              <a:t>Klicka här för att ändra format på bakgrundstexten</a:t>
            </a:r>
          </a:p>
          <a:p>
            <a:pPr lvl="1"/>
            <a:r>
              <a:rPr lang="sv-SE" smtClean="0"/>
              <a:t>Nivå två</a:t>
            </a:r>
          </a:p>
          <a:p>
            <a:pPr lvl="2"/>
            <a:r>
              <a:rPr lang="sv-SE" smtClean="0"/>
              <a:t>Nivå tre</a:t>
            </a:r>
          </a:p>
          <a:p>
            <a:pPr lvl="3"/>
            <a:r>
              <a:rPr lang="sv-SE" smtClean="0"/>
              <a:t>Nivå fyra</a:t>
            </a:r>
          </a:p>
          <a:p>
            <a:pPr lvl="4"/>
            <a:r>
              <a:rPr lang="sv-SE" smtClean="0"/>
              <a:t>Nivå fem</a:t>
            </a:r>
            <a:endParaRPr lang="sv-SE"/>
          </a:p>
        </p:txBody>
      </p:sp>
      <p:sp>
        <p:nvSpPr>
          <p:cNvPr id="4" name="Platshållare för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367C45-31C7-4E19-94B3-D4C65B077804}" type="datetimeFigureOut">
              <a:rPr lang="sv-SE" smtClean="0"/>
              <a:t>2016-04-05</a:t>
            </a:fld>
            <a:endParaRPr lang="sv-SE"/>
          </a:p>
        </p:txBody>
      </p:sp>
      <p:sp>
        <p:nvSpPr>
          <p:cNvPr id="5" name="Platshållare för sidfot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6C6212-62D5-4659-B2E5-A0C7D5336D55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935612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ruta 5"/>
          <p:cNvSpPr txBox="1"/>
          <p:nvPr/>
        </p:nvSpPr>
        <p:spPr>
          <a:xfrm>
            <a:off x="1043608" y="6472133"/>
            <a:ext cx="3940502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600"/>
              <a:t>© Författarna och Gleerups Utbildning AB.  Detta material ingår som en del i lärarmaterialet till </a:t>
            </a:r>
            <a:r>
              <a:rPr lang="sv-SE" sz="600" i="1"/>
              <a:t>Språket och berättelsen.</a:t>
            </a:r>
            <a:endParaRPr lang="sv-SE" sz="600"/>
          </a:p>
        </p:txBody>
      </p:sp>
      <p:pic>
        <p:nvPicPr>
          <p:cNvPr id="10" name="Bildobjekt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409" b="23520"/>
          <a:stretch/>
        </p:blipFill>
        <p:spPr>
          <a:xfrm rot="16200000">
            <a:off x="5564198" y="3269700"/>
            <a:ext cx="6849503" cy="310101"/>
          </a:xfrm>
          <a:prstGeom prst="rect">
            <a:avLst/>
          </a:prstGeom>
        </p:spPr>
      </p:pic>
      <p:sp>
        <p:nvSpPr>
          <p:cNvPr id="9" name="Rubrik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sv-SE" dirty="0" smtClean="0"/>
              <a:t>Att skriva för att påverka</a:t>
            </a:r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7731234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ruta 5"/>
          <p:cNvSpPr txBox="1"/>
          <p:nvPr/>
        </p:nvSpPr>
        <p:spPr>
          <a:xfrm>
            <a:off x="1043608" y="6472133"/>
            <a:ext cx="3940502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600"/>
              <a:t>© Författarna och Gleerups Utbildning AB.  Detta material ingår som en del i lärarmaterialet till </a:t>
            </a:r>
            <a:r>
              <a:rPr lang="sv-SE" sz="600" i="1"/>
              <a:t>Språket och berättelsen.</a:t>
            </a:r>
            <a:endParaRPr lang="sv-SE" sz="600"/>
          </a:p>
        </p:txBody>
      </p:sp>
      <p:sp>
        <p:nvSpPr>
          <p:cNvPr id="7" name="Rubrik 1"/>
          <p:cNvSpPr txBox="1">
            <a:spLocks/>
          </p:cNvSpPr>
          <p:nvPr/>
        </p:nvSpPr>
        <p:spPr>
          <a:xfrm>
            <a:off x="395536" y="476670"/>
            <a:ext cx="4392488" cy="86409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sv-SE"/>
              <a:t>Debattartikel</a:t>
            </a:r>
            <a:endParaRPr lang="sv-SE" dirty="0"/>
          </a:p>
        </p:txBody>
      </p:sp>
      <p:sp>
        <p:nvSpPr>
          <p:cNvPr id="8" name="Platshållare för innehåll 2"/>
          <p:cNvSpPr txBox="1">
            <a:spLocks/>
          </p:cNvSpPr>
          <p:nvPr/>
        </p:nvSpPr>
        <p:spPr>
          <a:xfrm>
            <a:off x="457200" y="1600200"/>
            <a:ext cx="7499176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buFont typeface="Arial" pitchFamily="34" charset="0"/>
              <a:buChar char="•"/>
            </a:pPr>
            <a:r>
              <a:rPr lang="sv-SE">
                <a:solidFill>
                  <a:schemeClr val="tx1"/>
                </a:solidFill>
              </a:rPr>
              <a:t>I en debattartikel framför du åsikter i en tidning.</a:t>
            </a:r>
            <a:endParaRPr lang="sv-SE" dirty="0">
              <a:solidFill>
                <a:schemeClr val="tx1"/>
              </a:solidFill>
            </a:endParaRPr>
          </a:p>
        </p:txBody>
      </p:sp>
      <p:pic>
        <p:nvPicPr>
          <p:cNvPr id="10" name="Bildobjekt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409" b="23520"/>
          <a:stretch/>
        </p:blipFill>
        <p:spPr>
          <a:xfrm rot="16200000">
            <a:off x="5564198" y="3269700"/>
            <a:ext cx="6849503" cy="310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81029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ruta 5"/>
          <p:cNvSpPr txBox="1"/>
          <p:nvPr/>
        </p:nvSpPr>
        <p:spPr>
          <a:xfrm>
            <a:off x="1043608" y="6472133"/>
            <a:ext cx="3940502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600"/>
              <a:t>© Författarna och Gleerups Utbildning AB.  Detta material ingår som en del i lärarmaterialet till </a:t>
            </a:r>
            <a:r>
              <a:rPr lang="sv-SE" sz="600" i="1"/>
              <a:t>Språket och berättelsen.</a:t>
            </a:r>
            <a:endParaRPr lang="sv-SE" sz="600"/>
          </a:p>
        </p:txBody>
      </p:sp>
      <p:sp>
        <p:nvSpPr>
          <p:cNvPr id="7" name="Rubrik 1"/>
          <p:cNvSpPr txBox="1">
            <a:spLocks/>
          </p:cNvSpPr>
          <p:nvPr/>
        </p:nvSpPr>
        <p:spPr>
          <a:xfrm>
            <a:off x="395536" y="476670"/>
            <a:ext cx="4392488" cy="86409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sv-SE"/>
              <a:t>Debattinlägg</a:t>
            </a:r>
            <a:endParaRPr lang="sv-SE" dirty="0"/>
          </a:p>
        </p:txBody>
      </p:sp>
      <p:sp>
        <p:nvSpPr>
          <p:cNvPr id="8" name="Platshållare för innehåll 2"/>
          <p:cNvSpPr txBox="1">
            <a:spLocks/>
          </p:cNvSpPr>
          <p:nvPr/>
        </p:nvSpPr>
        <p:spPr>
          <a:xfrm>
            <a:off x="457200" y="1600200"/>
            <a:ext cx="7643192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buFont typeface="Arial" pitchFamily="34" charset="0"/>
              <a:buChar char="•"/>
            </a:pPr>
            <a:r>
              <a:rPr lang="sv-SE">
                <a:solidFill>
                  <a:schemeClr val="tx1"/>
                </a:solidFill>
              </a:rPr>
              <a:t>I ett debattinlägg svarar du på tidigare publicerade debattartiklar eller debattinlägg </a:t>
            </a:r>
            <a:r>
              <a:rPr lang="sv-SE" smtClean="0">
                <a:solidFill>
                  <a:schemeClr val="tx1"/>
                </a:solidFill>
              </a:rPr>
              <a:t>och </a:t>
            </a:r>
            <a:r>
              <a:rPr lang="sv-SE">
                <a:solidFill>
                  <a:schemeClr val="tx1"/>
                </a:solidFill>
              </a:rPr>
              <a:t>framför dina åsikter. </a:t>
            </a:r>
            <a:endParaRPr lang="sv-SE" dirty="0">
              <a:solidFill>
                <a:schemeClr val="tx1"/>
              </a:solidFill>
            </a:endParaRPr>
          </a:p>
        </p:txBody>
      </p:sp>
      <p:pic>
        <p:nvPicPr>
          <p:cNvPr id="10" name="Bildobjekt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409" b="23520"/>
          <a:stretch/>
        </p:blipFill>
        <p:spPr>
          <a:xfrm rot="16200000">
            <a:off x="5564198" y="3269700"/>
            <a:ext cx="6849503" cy="310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17321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ruta 5"/>
          <p:cNvSpPr txBox="1"/>
          <p:nvPr/>
        </p:nvSpPr>
        <p:spPr>
          <a:xfrm>
            <a:off x="1043608" y="6472133"/>
            <a:ext cx="3940502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600"/>
              <a:t>© Författarna och Gleerups Utbildning AB.  Detta material ingår som en del i lärarmaterialet till </a:t>
            </a:r>
            <a:r>
              <a:rPr lang="sv-SE" sz="600" i="1"/>
              <a:t>Språket och berättelsen.</a:t>
            </a:r>
            <a:endParaRPr lang="sv-SE" sz="600"/>
          </a:p>
        </p:txBody>
      </p:sp>
      <p:sp>
        <p:nvSpPr>
          <p:cNvPr id="7" name="Rubrik 1"/>
          <p:cNvSpPr txBox="1">
            <a:spLocks/>
          </p:cNvSpPr>
          <p:nvPr/>
        </p:nvSpPr>
        <p:spPr>
          <a:xfrm>
            <a:off x="395536" y="476670"/>
            <a:ext cx="4392488" cy="86409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sv-SE" smtClean="0"/>
              <a:t>Inlägg</a:t>
            </a:r>
            <a:endParaRPr lang="sv-SE" dirty="0"/>
          </a:p>
        </p:txBody>
      </p:sp>
      <p:sp>
        <p:nvSpPr>
          <p:cNvPr id="8" name="Platshållare för innehåll 2"/>
          <p:cNvSpPr txBox="1">
            <a:spLocks/>
          </p:cNvSpPr>
          <p:nvPr/>
        </p:nvSpPr>
        <p:spPr>
          <a:xfrm>
            <a:off x="457200" y="1600200"/>
            <a:ext cx="7643192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buFont typeface="Arial" pitchFamily="34" charset="0"/>
              <a:buChar char="•"/>
            </a:pPr>
            <a:r>
              <a:rPr lang="sv-SE">
                <a:solidFill>
                  <a:schemeClr val="tx1"/>
                </a:solidFill>
              </a:rPr>
              <a:t>Ett inlägg är en friare texttyp där du i första hand resonerar och diskuterar kring </a:t>
            </a:r>
            <a:r>
              <a:rPr lang="sv-SE" smtClean="0">
                <a:solidFill>
                  <a:schemeClr val="tx1"/>
                </a:solidFill>
              </a:rPr>
              <a:t>något.</a:t>
            </a:r>
            <a:endParaRPr lang="sv-SE">
              <a:solidFill>
                <a:schemeClr val="tx1"/>
              </a:solidFill>
            </a:endParaRPr>
          </a:p>
          <a:p>
            <a:pPr marL="457200" indent="-457200" algn="l">
              <a:buFont typeface="Arial" pitchFamily="34" charset="0"/>
              <a:buChar char="•"/>
            </a:pPr>
            <a:r>
              <a:rPr lang="sv-SE">
                <a:solidFill>
                  <a:schemeClr val="tx1"/>
                </a:solidFill>
              </a:rPr>
              <a:t>Du behöver inte ta ställning lika tydligt för eller </a:t>
            </a:r>
            <a:r>
              <a:rPr lang="sv-SE" smtClean="0">
                <a:solidFill>
                  <a:schemeClr val="tx1"/>
                </a:solidFill>
              </a:rPr>
              <a:t>emot.</a:t>
            </a:r>
            <a:endParaRPr lang="sv-SE">
              <a:solidFill>
                <a:schemeClr val="tx1"/>
              </a:solidFill>
            </a:endParaRPr>
          </a:p>
          <a:p>
            <a:pPr marL="457200" indent="-457200" algn="l">
              <a:buFont typeface="Arial" pitchFamily="34" charset="0"/>
              <a:buChar char="•"/>
            </a:pPr>
            <a:r>
              <a:rPr lang="sv-SE">
                <a:solidFill>
                  <a:schemeClr val="tx1"/>
                </a:solidFill>
              </a:rPr>
              <a:t>Du behöver inte ha ett tydligt mönster med tes, argument och </a:t>
            </a:r>
            <a:r>
              <a:rPr lang="sv-SE" smtClean="0">
                <a:solidFill>
                  <a:schemeClr val="tx1"/>
                </a:solidFill>
              </a:rPr>
              <a:t>motargument.</a:t>
            </a:r>
            <a:endParaRPr lang="sv-SE" dirty="0">
              <a:solidFill>
                <a:schemeClr val="tx1"/>
              </a:solidFill>
            </a:endParaRPr>
          </a:p>
        </p:txBody>
      </p:sp>
      <p:pic>
        <p:nvPicPr>
          <p:cNvPr id="10" name="Bildobjekt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409" b="23520"/>
          <a:stretch/>
        </p:blipFill>
        <p:spPr>
          <a:xfrm rot="16200000">
            <a:off x="5564198" y="3269700"/>
            <a:ext cx="6849503" cy="310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99011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ruta 5"/>
          <p:cNvSpPr txBox="1"/>
          <p:nvPr/>
        </p:nvSpPr>
        <p:spPr>
          <a:xfrm>
            <a:off x="1043608" y="6472133"/>
            <a:ext cx="3940502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600"/>
              <a:t>© Författarna och Gleerups Utbildning AB.  Detta material ingår som en del i lärarmaterialet till </a:t>
            </a:r>
            <a:r>
              <a:rPr lang="sv-SE" sz="600" i="1"/>
              <a:t>Språket och berättelsen.</a:t>
            </a:r>
            <a:endParaRPr lang="sv-SE" sz="600"/>
          </a:p>
        </p:txBody>
      </p:sp>
      <p:sp>
        <p:nvSpPr>
          <p:cNvPr id="7" name="Rubrik 1"/>
          <p:cNvSpPr txBox="1">
            <a:spLocks/>
          </p:cNvSpPr>
          <p:nvPr/>
        </p:nvSpPr>
        <p:spPr>
          <a:xfrm>
            <a:off x="395536" y="476670"/>
            <a:ext cx="4392488" cy="86409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sv-SE" smtClean="0"/>
              <a:t>Tes</a:t>
            </a:r>
            <a:endParaRPr lang="sv-SE" dirty="0"/>
          </a:p>
        </p:txBody>
      </p:sp>
      <p:sp>
        <p:nvSpPr>
          <p:cNvPr id="8" name="Platshållare för innehåll 2"/>
          <p:cNvSpPr txBox="1">
            <a:spLocks/>
          </p:cNvSpPr>
          <p:nvPr/>
        </p:nvSpPr>
        <p:spPr>
          <a:xfrm>
            <a:off x="457200" y="1600200"/>
            <a:ext cx="7643192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buFont typeface="Arial" pitchFamily="34" charset="0"/>
              <a:buChar char="•"/>
            </a:pPr>
            <a:r>
              <a:rPr lang="sv-SE">
                <a:solidFill>
                  <a:schemeClr val="tx1"/>
                </a:solidFill>
              </a:rPr>
              <a:t>Tesen är din åsikt eller </a:t>
            </a:r>
            <a:r>
              <a:rPr lang="sv-SE" smtClean="0">
                <a:solidFill>
                  <a:schemeClr val="tx1"/>
                </a:solidFill>
              </a:rPr>
              <a:t>ställningstagande.</a:t>
            </a:r>
            <a:endParaRPr lang="sv-SE">
              <a:solidFill>
                <a:schemeClr val="tx1"/>
              </a:solidFill>
            </a:endParaRPr>
          </a:p>
          <a:p>
            <a:pPr marL="457200" indent="-457200" algn="l">
              <a:buFont typeface="Arial" pitchFamily="34" charset="0"/>
              <a:buChar char="•"/>
            </a:pPr>
            <a:r>
              <a:rPr lang="sv-SE">
                <a:solidFill>
                  <a:schemeClr val="tx1"/>
                </a:solidFill>
              </a:rPr>
              <a:t>Tesen är motorn i debattartikeln som argumenten grundar sig </a:t>
            </a:r>
            <a:r>
              <a:rPr lang="sv-SE" smtClean="0">
                <a:solidFill>
                  <a:schemeClr val="tx1"/>
                </a:solidFill>
              </a:rPr>
              <a:t>på.</a:t>
            </a:r>
            <a:endParaRPr lang="sv-SE">
              <a:solidFill>
                <a:schemeClr val="tx1"/>
              </a:solidFill>
            </a:endParaRPr>
          </a:p>
          <a:p>
            <a:pPr marL="457200" indent="-457200" algn="l">
              <a:buFont typeface="Arial" pitchFamily="34" charset="0"/>
              <a:buChar char="•"/>
            </a:pPr>
            <a:r>
              <a:rPr lang="sv-SE">
                <a:solidFill>
                  <a:schemeClr val="tx1"/>
                </a:solidFill>
              </a:rPr>
              <a:t>I en debattartikel har du tesen antingen i rubriken eller i </a:t>
            </a:r>
            <a:r>
              <a:rPr lang="sv-SE" smtClean="0">
                <a:solidFill>
                  <a:schemeClr val="tx1"/>
                </a:solidFill>
              </a:rPr>
              <a:t>inledningen.</a:t>
            </a:r>
            <a:endParaRPr lang="sv-SE">
              <a:solidFill>
                <a:schemeClr val="tx1"/>
              </a:solidFill>
            </a:endParaRPr>
          </a:p>
          <a:p>
            <a:pPr marL="457200" indent="-457200" algn="l">
              <a:buFont typeface="Arial" pitchFamily="34" charset="0"/>
              <a:buChar char="•"/>
            </a:pPr>
            <a:r>
              <a:rPr lang="sv-SE">
                <a:solidFill>
                  <a:schemeClr val="tx1"/>
                </a:solidFill>
              </a:rPr>
              <a:t>Ha bara </a:t>
            </a:r>
            <a:r>
              <a:rPr lang="sv-SE" b="1">
                <a:solidFill>
                  <a:schemeClr val="tx1"/>
                </a:solidFill>
              </a:rPr>
              <a:t>en</a:t>
            </a:r>
            <a:r>
              <a:rPr lang="sv-SE">
                <a:solidFill>
                  <a:schemeClr val="tx1"/>
                </a:solidFill>
              </a:rPr>
              <a:t> </a:t>
            </a:r>
            <a:r>
              <a:rPr lang="sv-SE" smtClean="0">
                <a:solidFill>
                  <a:schemeClr val="tx1"/>
                </a:solidFill>
              </a:rPr>
              <a:t>tes.</a:t>
            </a:r>
            <a:endParaRPr lang="sv-SE" dirty="0">
              <a:solidFill>
                <a:schemeClr val="tx1"/>
              </a:solidFill>
            </a:endParaRPr>
          </a:p>
        </p:txBody>
      </p:sp>
      <p:pic>
        <p:nvPicPr>
          <p:cNvPr id="10" name="Bildobjekt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409" b="23520"/>
          <a:stretch/>
        </p:blipFill>
        <p:spPr>
          <a:xfrm rot="16200000">
            <a:off x="5564198" y="3269700"/>
            <a:ext cx="6849503" cy="310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75937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ruta 5"/>
          <p:cNvSpPr txBox="1"/>
          <p:nvPr/>
        </p:nvSpPr>
        <p:spPr>
          <a:xfrm>
            <a:off x="1043608" y="6472133"/>
            <a:ext cx="3940502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600"/>
              <a:t>© Författarna och Gleerups Utbildning AB.  Detta material ingår som en del i lärarmaterialet till </a:t>
            </a:r>
            <a:r>
              <a:rPr lang="sv-SE" sz="600" i="1"/>
              <a:t>Språket och berättelsen.</a:t>
            </a:r>
            <a:endParaRPr lang="sv-SE" sz="600"/>
          </a:p>
        </p:txBody>
      </p:sp>
      <p:sp>
        <p:nvSpPr>
          <p:cNvPr id="7" name="Rubrik 1"/>
          <p:cNvSpPr txBox="1">
            <a:spLocks/>
          </p:cNvSpPr>
          <p:nvPr/>
        </p:nvSpPr>
        <p:spPr>
          <a:xfrm>
            <a:off x="395536" y="476670"/>
            <a:ext cx="4392488" cy="86409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sv-SE" smtClean="0"/>
              <a:t>Argument</a:t>
            </a:r>
          </a:p>
        </p:txBody>
      </p:sp>
      <p:sp>
        <p:nvSpPr>
          <p:cNvPr id="8" name="Platshållare för innehåll 2"/>
          <p:cNvSpPr txBox="1">
            <a:spLocks/>
          </p:cNvSpPr>
          <p:nvPr/>
        </p:nvSpPr>
        <p:spPr>
          <a:xfrm>
            <a:off x="457200" y="1600200"/>
            <a:ext cx="7643192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buFont typeface="Arial" pitchFamily="34" charset="0"/>
              <a:buChar char="•"/>
            </a:pPr>
            <a:r>
              <a:rPr lang="sv-SE">
                <a:solidFill>
                  <a:schemeClr val="tx1"/>
                </a:solidFill>
              </a:rPr>
              <a:t>Du har argumenten i textens </a:t>
            </a:r>
            <a:r>
              <a:rPr lang="sv-SE" smtClean="0">
                <a:solidFill>
                  <a:schemeClr val="tx1"/>
                </a:solidFill>
              </a:rPr>
              <a:t>huvuddel.</a:t>
            </a:r>
            <a:endParaRPr lang="sv-SE">
              <a:solidFill>
                <a:schemeClr val="tx1"/>
              </a:solidFill>
            </a:endParaRPr>
          </a:p>
          <a:p>
            <a:pPr marL="457200" indent="-457200" algn="l">
              <a:buFont typeface="Arial" pitchFamily="34" charset="0"/>
              <a:buChar char="•"/>
            </a:pPr>
            <a:r>
              <a:rPr lang="sv-SE">
                <a:solidFill>
                  <a:schemeClr val="tx1"/>
                </a:solidFill>
              </a:rPr>
              <a:t>Blanda aldrig in argument i inledningen eftersom inledningen är till för att leda in läsaren i </a:t>
            </a:r>
            <a:r>
              <a:rPr lang="sv-SE" smtClean="0">
                <a:solidFill>
                  <a:schemeClr val="tx1"/>
                </a:solidFill>
              </a:rPr>
              <a:t>ämnet.</a:t>
            </a:r>
            <a:endParaRPr lang="sv-SE">
              <a:solidFill>
                <a:schemeClr val="tx1"/>
              </a:solidFill>
            </a:endParaRPr>
          </a:p>
          <a:p>
            <a:pPr marL="457200" indent="-457200" algn="l">
              <a:buFont typeface="Arial" pitchFamily="34" charset="0"/>
              <a:buChar char="•"/>
            </a:pPr>
            <a:r>
              <a:rPr lang="sv-SE">
                <a:solidFill>
                  <a:schemeClr val="tx1"/>
                </a:solidFill>
              </a:rPr>
              <a:t>Ha lagom många argument (3-4</a:t>
            </a:r>
            <a:r>
              <a:rPr lang="sv-SE" smtClean="0">
                <a:solidFill>
                  <a:schemeClr val="tx1"/>
                </a:solidFill>
              </a:rPr>
              <a:t>).</a:t>
            </a:r>
            <a:endParaRPr lang="sv-SE">
              <a:solidFill>
                <a:schemeClr val="tx1"/>
              </a:solidFill>
            </a:endParaRPr>
          </a:p>
          <a:p>
            <a:pPr marL="457200" indent="-457200" algn="l">
              <a:buFont typeface="Arial" pitchFamily="34" charset="0"/>
              <a:buChar char="•"/>
            </a:pPr>
            <a:r>
              <a:rPr lang="sv-SE">
                <a:solidFill>
                  <a:schemeClr val="tx1"/>
                </a:solidFill>
              </a:rPr>
              <a:t>Ha alltid det starkaste argumentet efter </a:t>
            </a:r>
            <a:r>
              <a:rPr lang="sv-SE" smtClean="0">
                <a:solidFill>
                  <a:schemeClr val="tx1"/>
                </a:solidFill>
              </a:rPr>
              <a:t>motargumentet.</a:t>
            </a:r>
            <a:endParaRPr lang="sv-SE" dirty="0">
              <a:solidFill>
                <a:schemeClr val="tx1"/>
              </a:solidFill>
            </a:endParaRPr>
          </a:p>
        </p:txBody>
      </p:sp>
      <p:pic>
        <p:nvPicPr>
          <p:cNvPr id="10" name="Bildobjekt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409" b="23520"/>
          <a:stretch/>
        </p:blipFill>
        <p:spPr>
          <a:xfrm rot="16200000">
            <a:off x="5564198" y="3269700"/>
            <a:ext cx="6849503" cy="310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2721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ruta 5"/>
          <p:cNvSpPr txBox="1"/>
          <p:nvPr/>
        </p:nvSpPr>
        <p:spPr>
          <a:xfrm>
            <a:off x="1043608" y="6472133"/>
            <a:ext cx="3940502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600"/>
              <a:t>© Författarna och Gleerups Utbildning AB.  Detta material ingår som en del i lärarmaterialet till </a:t>
            </a:r>
            <a:r>
              <a:rPr lang="sv-SE" sz="600" i="1"/>
              <a:t>Språket och berättelsen.</a:t>
            </a:r>
            <a:endParaRPr lang="sv-SE" sz="600"/>
          </a:p>
        </p:txBody>
      </p:sp>
      <p:sp>
        <p:nvSpPr>
          <p:cNvPr id="7" name="Rubrik 1"/>
          <p:cNvSpPr txBox="1">
            <a:spLocks/>
          </p:cNvSpPr>
          <p:nvPr/>
        </p:nvSpPr>
        <p:spPr>
          <a:xfrm>
            <a:off x="395536" y="476670"/>
            <a:ext cx="4392488" cy="86409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sv-SE" smtClean="0"/>
              <a:t>Motargument</a:t>
            </a:r>
            <a:endParaRPr lang="sv-SE" dirty="0"/>
          </a:p>
        </p:txBody>
      </p:sp>
      <p:sp>
        <p:nvSpPr>
          <p:cNvPr id="8" name="Platshållare för innehåll 2"/>
          <p:cNvSpPr txBox="1">
            <a:spLocks/>
          </p:cNvSpPr>
          <p:nvPr/>
        </p:nvSpPr>
        <p:spPr>
          <a:xfrm>
            <a:off x="457200" y="1600200"/>
            <a:ext cx="7643192" cy="4525963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buFont typeface="Arial" pitchFamily="34" charset="0"/>
              <a:buChar char="•"/>
            </a:pPr>
            <a:r>
              <a:rPr lang="sv-SE">
                <a:solidFill>
                  <a:schemeClr val="tx1"/>
                </a:solidFill>
              </a:rPr>
              <a:t>Ha alltid minst </a:t>
            </a:r>
            <a:r>
              <a:rPr lang="sv-SE" b="1">
                <a:solidFill>
                  <a:schemeClr val="tx1"/>
                </a:solidFill>
              </a:rPr>
              <a:t>ett</a:t>
            </a:r>
            <a:r>
              <a:rPr lang="sv-SE">
                <a:solidFill>
                  <a:schemeClr val="tx1"/>
                </a:solidFill>
              </a:rPr>
              <a:t> </a:t>
            </a:r>
            <a:r>
              <a:rPr lang="sv-SE" smtClean="0">
                <a:solidFill>
                  <a:schemeClr val="tx1"/>
                </a:solidFill>
              </a:rPr>
              <a:t>motargument.</a:t>
            </a:r>
            <a:endParaRPr lang="sv-SE">
              <a:solidFill>
                <a:schemeClr val="tx1"/>
              </a:solidFill>
            </a:endParaRPr>
          </a:p>
          <a:p>
            <a:pPr marL="457200" indent="-457200" algn="l">
              <a:buFont typeface="Arial" pitchFamily="34" charset="0"/>
              <a:buChar char="•"/>
            </a:pPr>
            <a:r>
              <a:rPr lang="sv-SE">
                <a:solidFill>
                  <a:schemeClr val="tx1"/>
                </a:solidFill>
              </a:rPr>
              <a:t>Om du inte har något motargument är du inte </a:t>
            </a:r>
            <a:r>
              <a:rPr lang="sv-SE" smtClean="0">
                <a:solidFill>
                  <a:schemeClr val="tx1"/>
                </a:solidFill>
              </a:rPr>
              <a:t>trovärdig.</a:t>
            </a:r>
            <a:endParaRPr lang="sv-SE">
              <a:solidFill>
                <a:schemeClr val="tx1"/>
              </a:solidFill>
            </a:endParaRPr>
          </a:p>
          <a:p>
            <a:pPr marL="457200" indent="-457200" algn="l">
              <a:buFont typeface="Arial" pitchFamily="34" charset="0"/>
              <a:buChar char="•"/>
            </a:pPr>
            <a:r>
              <a:rPr lang="sv-SE">
                <a:solidFill>
                  <a:schemeClr val="tx1"/>
                </a:solidFill>
              </a:rPr>
              <a:t>Meningen med motargumentet är inte att du ska övertyga dig själv om att dina argument är </a:t>
            </a:r>
            <a:r>
              <a:rPr lang="sv-SE" smtClean="0">
                <a:solidFill>
                  <a:schemeClr val="tx1"/>
                </a:solidFill>
              </a:rPr>
              <a:t>fel.</a:t>
            </a:r>
            <a:endParaRPr lang="sv-SE">
              <a:solidFill>
                <a:schemeClr val="tx1"/>
              </a:solidFill>
            </a:endParaRPr>
          </a:p>
          <a:p>
            <a:pPr marL="457200" indent="-457200" algn="l">
              <a:buFont typeface="Arial" pitchFamily="34" charset="0"/>
              <a:buChar char="•"/>
            </a:pPr>
            <a:r>
              <a:rPr lang="sv-SE">
                <a:solidFill>
                  <a:schemeClr val="tx1"/>
                </a:solidFill>
              </a:rPr>
              <a:t>Meningen med motargumentet är att du med argumenten bevisar att motargumentet inte </a:t>
            </a:r>
            <a:r>
              <a:rPr lang="sv-SE" smtClean="0">
                <a:solidFill>
                  <a:schemeClr val="tx1"/>
                </a:solidFill>
              </a:rPr>
              <a:t>håller.</a:t>
            </a:r>
            <a:endParaRPr lang="sv-SE" dirty="0">
              <a:solidFill>
                <a:schemeClr val="tx1"/>
              </a:solidFill>
            </a:endParaRPr>
          </a:p>
        </p:txBody>
      </p:sp>
      <p:pic>
        <p:nvPicPr>
          <p:cNvPr id="10" name="Bildobjekt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409" b="23520"/>
          <a:stretch/>
        </p:blipFill>
        <p:spPr>
          <a:xfrm rot="16200000">
            <a:off x="5564198" y="3269700"/>
            <a:ext cx="6849503" cy="310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6997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ruta 5"/>
          <p:cNvSpPr txBox="1"/>
          <p:nvPr/>
        </p:nvSpPr>
        <p:spPr>
          <a:xfrm>
            <a:off x="1043608" y="6472133"/>
            <a:ext cx="3940502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600"/>
              <a:t>© Författarna och Gleerups Utbildning AB.  Detta material ingår som en del i lärarmaterialet till </a:t>
            </a:r>
            <a:r>
              <a:rPr lang="sv-SE" sz="600" i="1"/>
              <a:t>Språket och berättelsen.</a:t>
            </a:r>
            <a:endParaRPr lang="sv-SE" sz="600"/>
          </a:p>
        </p:txBody>
      </p:sp>
      <p:sp>
        <p:nvSpPr>
          <p:cNvPr id="7" name="Rubrik 1"/>
          <p:cNvSpPr txBox="1">
            <a:spLocks/>
          </p:cNvSpPr>
          <p:nvPr/>
        </p:nvSpPr>
        <p:spPr>
          <a:xfrm>
            <a:off x="395536" y="476670"/>
            <a:ext cx="4392488" cy="86409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sv-SE" smtClean="0"/>
              <a:t>Avslutning</a:t>
            </a:r>
            <a:endParaRPr lang="sv-SE" dirty="0"/>
          </a:p>
        </p:txBody>
      </p:sp>
      <p:sp>
        <p:nvSpPr>
          <p:cNvPr id="8" name="Platshållare för innehåll 2"/>
          <p:cNvSpPr txBox="1">
            <a:spLocks/>
          </p:cNvSpPr>
          <p:nvPr/>
        </p:nvSpPr>
        <p:spPr>
          <a:xfrm>
            <a:off x="457200" y="1600200"/>
            <a:ext cx="7643192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buFont typeface="Arial" pitchFamily="34" charset="0"/>
              <a:buChar char="•"/>
            </a:pPr>
            <a:r>
              <a:rPr lang="sv-SE">
                <a:solidFill>
                  <a:schemeClr val="tx1"/>
                </a:solidFill>
              </a:rPr>
              <a:t>I textens avslutning upprepar du tesen och de viktigaste </a:t>
            </a:r>
            <a:r>
              <a:rPr lang="sv-SE" smtClean="0">
                <a:solidFill>
                  <a:schemeClr val="tx1"/>
                </a:solidFill>
              </a:rPr>
              <a:t>argumenten.</a:t>
            </a:r>
            <a:endParaRPr lang="sv-SE">
              <a:solidFill>
                <a:schemeClr val="tx1"/>
              </a:solidFill>
            </a:endParaRPr>
          </a:p>
          <a:p>
            <a:pPr marL="457200" indent="-457200" algn="l">
              <a:buFont typeface="Arial" pitchFamily="34" charset="0"/>
              <a:buChar char="•"/>
            </a:pPr>
            <a:r>
              <a:rPr lang="sv-SE">
                <a:solidFill>
                  <a:schemeClr val="tx1"/>
                </a:solidFill>
              </a:rPr>
              <a:t>Avslutningen ska också avrunda texten och få den till en naturlig </a:t>
            </a:r>
            <a:r>
              <a:rPr lang="sv-SE" smtClean="0">
                <a:solidFill>
                  <a:schemeClr val="tx1"/>
                </a:solidFill>
              </a:rPr>
              <a:t>slutpunkt.</a:t>
            </a:r>
            <a:endParaRPr lang="sv-SE">
              <a:solidFill>
                <a:schemeClr val="tx1"/>
              </a:solidFill>
            </a:endParaRPr>
          </a:p>
          <a:p>
            <a:pPr marL="457200" indent="-457200" algn="l">
              <a:buFont typeface="Arial" pitchFamily="34" charset="0"/>
              <a:buChar char="•"/>
            </a:pPr>
            <a:r>
              <a:rPr lang="sv-SE">
                <a:solidFill>
                  <a:schemeClr val="tx1"/>
                </a:solidFill>
              </a:rPr>
              <a:t>När en läsare kommit till sista raden i din text ska hen känna att du sagt allt som behöver </a:t>
            </a:r>
            <a:r>
              <a:rPr lang="sv-SE" smtClean="0">
                <a:solidFill>
                  <a:schemeClr val="tx1"/>
                </a:solidFill>
              </a:rPr>
              <a:t>sägas.</a:t>
            </a:r>
            <a:endParaRPr lang="sv-SE" dirty="0">
              <a:solidFill>
                <a:schemeClr val="tx1"/>
              </a:solidFill>
            </a:endParaRPr>
          </a:p>
        </p:txBody>
      </p:sp>
      <p:pic>
        <p:nvPicPr>
          <p:cNvPr id="10" name="Bildobjekt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409" b="23520"/>
          <a:stretch/>
        </p:blipFill>
        <p:spPr>
          <a:xfrm rot="16200000">
            <a:off x="5564198" y="3269700"/>
            <a:ext cx="6849503" cy="310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1399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ruta 5"/>
          <p:cNvSpPr txBox="1"/>
          <p:nvPr/>
        </p:nvSpPr>
        <p:spPr>
          <a:xfrm>
            <a:off x="1043608" y="6472133"/>
            <a:ext cx="3940502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600"/>
              <a:t>© Författarna och Gleerups Utbildning AB.  Detta material ingår som en del i lärarmaterialet till </a:t>
            </a:r>
            <a:r>
              <a:rPr lang="sv-SE" sz="600" i="1"/>
              <a:t>Språket och berättelsen.</a:t>
            </a:r>
            <a:endParaRPr lang="sv-SE" sz="600"/>
          </a:p>
        </p:txBody>
      </p:sp>
      <p:sp>
        <p:nvSpPr>
          <p:cNvPr id="7" name="Rubrik 1"/>
          <p:cNvSpPr txBox="1">
            <a:spLocks/>
          </p:cNvSpPr>
          <p:nvPr/>
        </p:nvSpPr>
        <p:spPr>
          <a:xfrm>
            <a:off x="395536" y="476670"/>
            <a:ext cx="4392488" cy="86409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sv-SE" smtClean="0"/>
              <a:t>Källhänvisning</a:t>
            </a:r>
            <a:endParaRPr lang="sv-SE" dirty="0"/>
          </a:p>
        </p:txBody>
      </p:sp>
      <p:sp>
        <p:nvSpPr>
          <p:cNvPr id="8" name="Platshållare för innehåll 2"/>
          <p:cNvSpPr txBox="1">
            <a:spLocks/>
          </p:cNvSpPr>
          <p:nvPr/>
        </p:nvSpPr>
        <p:spPr>
          <a:xfrm>
            <a:off x="457200" y="1600200"/>
            <a:ext cx="7643192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buFont typeface="Arial" pitchFamily="34" charset="0"/>
              <a:buChar char="•"/>
            </a:pPr>
            <a:r>
              <a:rPr lang="sv-SE">
                <a:solidFill>
                  <a:schemeClr val="tx1"/>
                </a:solidFill>
              </a:rPr>
              <a:t>När du använder källor i din text måste du ha en </a:t>
            </a:r>
            <a:r>
              <a:rPr lang="sv-SE" smtClean="0">
                <a:solidFill>
                  <a:schemeClr val="tx1"/>
                </a:solidFill>
              </a:rPr>
              <a:t>källhänvisning.</a:t>
            </a:r>
            <a:endParaRPr lang="sv-SE">
              <a:solidFill>
                <a:schemeClr val="tx1"/>
              </a:solidFill>
            </a:endParaRPr>
          </a:p>
          <a:p>
            <a:pPr marL="457200" indent="-457200" algn="l">
              <a:buFont typeface="Arial" pitchFamily="34" charset="0"/>
              <a:buChar char="•"/>
            </a:pPr>
            <a:r>
              <a:rPr lang="sv-SE">
                <a:solidFill>
                  <a:schemeClr val="tx1"/>
                </a:solidFill>
              </a:rPr>
              <a:t>Meningen med källhänvisningen är att läsaren snabbt ska kunna undersöka om det du återger är </a:t>
            </a:r>
            <a:r>
              <a:rPr lang="sv-SE" smtClean="0">
                <a:solidFill>
                  <a:schemeClr val="tx1"/>
                </a:solidFill>
              </a:rPr>
              <a:t>korrekt.</a:t>
            </a:r>
            <a:endParaRPr lang="sv-SE" dirty="0">
              <a:solidFill>
                <a:schemeClr val="tx1"/>
              </a:solidFill>
            </a:endParaRPr>
          </a:p>
        </p:txBody>
      </p:sp>
      <p:pic>
        <p:nvPicPr>
          <p:cNvPr id="10" name="Bildobjekt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409" b="23520"/>
          <a:stretch/>
        </p:blipFill>
        <p:spPr>
          <a:xfrm rot="16200000">
            <a:off x="5564198" y="3269700"/>
            <a:ext cx="6849503" cy="310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5595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ruta 5"/>
          <p:cNvSpPr txBox="1"/>
          <p:nvPr/>
        </p:nvSpPr>
        <p:spPr>
          <a:xfrm>
            <a:off x="1043608" y="6472133"/>
            <a:ext cx="3940502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600"/>
              <a:t>© Författarna och Gleerups Utbildning AB.  Detta material ingår som en del i lärarmaterialet till </a:t>
            </a:r>
            <a:r>
              <a:rPr lang="sv-SE" sz="600" i="1"/>
              <a:t>Språket och berättelsen.</a:t>
            </a:r>
            <a:endParaRPr lang="sv-SE" sz="600"/>
          </a:p>
        </p:txBody>
      </p:sp>
      <p:sp>
        <p:nvSpPr>
          <p:cNvPr id="7" name="Rubrik 1"/>
          <p:cNvSpPr txBox="1">
            <a:spLocks/>
          </p:cNvSpPr>
          <p:nvPr/>
        </p:nvSpPr>
        <p:spPr>
          <a:xfrm>
            <a:off x="395536" y="476670"/>
            <a:ext cx="6552728" cy="86409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sv-SE" smtClean="0"/>
              <a:t>Exempel på källhänvisning</a:t>
            </a:r>
            <a:endParaRPr lang="sv-SE" dirty="0"/>
          </a:p>
        </p:txBody>
      </p:sp>
      <p:sp>
        <p:nvSpPr>
          <p:cNvPr id="8" name="Platshållare för innehåll 2"/>
          <p:cNvSpPr txBox="1">
            <a:spLocks/>
          </p:cNvSpPr>
          <p:nvPr/>
        </p:nvSpPr>
        <p:spPr>
          <a:xfrm>
            <a:off x="457200" y="1600200"/>
            <a:ext cx="7643192" cy="4525963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buFont typeface="Arial" pitchFamily="34" charset="0"/>
              <a:buChar char="•"/>
            </a:pPr>
            <a:r>
              <a:rPr lang="sv-SE">
                <a:solidFill>
                  <a:schemeClr val="tx1"/>
                </a:solidFill>
              </a:rPr>
              <a:t>Om du t.ex. använt en dagstidning som källa ska du ha med: författarens namn, tidningens namn i kursiv stil, artikelns namn inom citattecken och datum och </a:t>
            </a:r>
            <a:r>
              <a:rPr lang="sv-SE" smtClean="0">
                <a:solidFill>
                  <a:schemeClr val="tx1"/>
                </a:solidFill>
              </a:rPr>
              <a:t>år.</a:t>
            </a:r>
            <a:endParaRPr lang="sv-SE">
              <a:solidFill>
                <a:schemeClr val="tx1"/>
              </a:solidFill>
            </a:endParaRPr>
          </a:p>
          <a:p>
            <a:pPr marL="457200" indent="-457200" algn="l">
              <a:buFont typeface="Arial" pitchFamily="34" charset="0"/>
              <a:buChar char="•"/>
            </a:pPr>
            <a:r>
              <a:rPr lang="sv-SE">
                <a:solidFill>
                  <a:schemeClr val="tx1"/>
                </a:solidFill>
              </a:rPr>
              <a:t>I ”Intresset växer för svenska som andraspråk”, </a:t>
            </a:r>
            <a:r>
              <a:rPr lang="sv-SE" i="1">
                <a:solidFill>
                  <a:schemeClr val="tx1"/>
                </a:solidFill>
              </a:rPr>
              <a:t>SvD</a:t>
            </a:r>
            <a:r>
              <a:rPr lang="sv-SE">
                <a:solidFill>
                  <a:schemeClr val="tx1"/>
                </a:solidFill>
              </a:rPr>
              <a:t> 14/2 2016, skriver Karin Thurfjell om att allt fler vill utbilda sig eller vidareutbilda sig i svenska som andraspråk.</a:t>
            </a:r>
            <a:endParaRPr lang="sv-SE" dirty="0">
              <a:solidFill>
                <a:schemeClr val="tx1"/>
              </a:solidFill>
            </a:endParaRPr>
          </a:p>
        </p:txBody>
      </p:sp>
      <p:pic>
        <p:nvPicPr>
          <p:cNvPr id="10" name="Bildobjekt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409" b="23520"/>
          <a:stretch/>
        </p:blipFill>
        <p:spPr>
          <a:xfrm rot="16200000">
            <a:off x="5564198" y="3269700"/>
            <a:ext cx="6849503" cy="310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78476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ruta 5"/>
          <p:cNvSpPr txBox="1"/>
          <p:nvPr/>
        </p:nvSpPr>
        <p:spPr>
          <a:xfrm>
            <a:off x="1043608" y="6472133"/>
            <a:ext cx="3940502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600"/>
              <a:t>© Författarna och Gleerups Utbildning AB.  Detta material ingår som en del i lärarmaterialet till </a:t>
            </a:r>
            <a:r>
              <a:rPr lang="sv-SE" sz="600" i="1"/>
              <a:t>Språket och berättelsen.</a:t>
            </a:r>
            <a:endParaRPr lang="sv-SE" sz="600"/>
          </a:p>
        </p:txBody>
      </p:sp>
      <p:sp>
        <p:nvSpPr>
          <p:cNvPr id="7" name="Rubrik 1"/>
          <p:cNvSpPr txBox="1">
            <a:spLocks/>
          </p:cNvSpPr>
          <p:nvPr/>
        </p:nvSpPr>
        <p:spPr>
          <a:xfrm>
            <a:off x="395536" y="476670"/>
            <a:ext cx="4392488" cy="86409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sv-SE" smtClean="0"/>
              <a:t>Referera</a:t>
            </a:r>
            <a:endParaRPr lang="sv-SE" dirty="0"/>
          </a:p>
        </p:txBody>
      </p:sp>
      <p:sp>
        <p:nvSpPr>
          <p:cNvPr id="8" name="Platshållare för innehåll 2"/>
          <p:cNvSpPr txBox="1">
            <a:spLocks/>
          </p:cNvSpPr>
          <p:nvPr/>
        </p:nvSpPr>
        <p:spPr>
          <a:xfrm>
            <a:off x="457200" y="1600200"/>
            <a:ext cx="7643192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buFont typeface="Arial" pitchFamily="34" charset="0"/>
              <a:buChar char="•"/>
            </a:pPr>
            <a:r>
              <a:rPr lang="sv-SE">
                <a:solidFill>
                  <a:schemeClr val="tx1"/>
                </a:solidFill>
              </a:rPr>
              <a:t>När du refererar vad någon annan skrivit </a:t>
            </a:r>
            <a:r>
              <a:rPr lang="sv-SE" b="1">
                <a:solidFill>
                  <a:schemeClr val="tx1"/>
                </a:solidFill>
              </a:rPr>
              <a:t>måste</a:t>
            </a:r>
            <a:r>
              <a:rPr lang="sv-SE">
                <a:solidFill>
                  <a:schemeClr val="tx1"/>
                </a:solidFill>
              </a:rPr>
              <a:t> du göra det med egna </a:t>
            </a:r>
            <a:r>
              <a:rPr lang="sv-SE" smtClean="0">
                <a:solidFill>
                  <a:schemeClr val="tx1"/>
                </a:solidFill>
              </a:rPr>
              <a:t>ord.</a:t>
            </a:r>
            <a:endParaRPr lang="sv-SE">
              <a:solidFill>
                <a:schemeClr val="tx1"/>
              </a:solidFill>
            </a:endParaRPr>
          </a:p>
          <a:p>
            <a:pPr marL="457200" indent="-457200" algn="l">
              <a:buFont typeface="Arial" pitchFamily="34" charset="0"/>
              <a:buChar char="•"/>
            </a:pPr>
            <a:r>
              <a:rPr lang="sv-SE">
                <a:solidFill>
                  <a:schemeClr val="tx1"/>
                </a:solidFill>
              </a:rPr>
              <a:t>Kopiera inte bara delar av källtexten och få det att framstå som det är dina ord och ditt </a:t>
            </a:r>
            <a:r>
              <a:rPr lang="sv-SE" smtClean="0">
                <a:solidFill>
                  <a:schemeClr val="tx1"/>
                </a:solidFill>
              </a:rPr>
              <a:t>språk.</a:t>
            </a:r>
            <a:endParaRPr lang="sv-SE">
              <a:solidFill>
                <a:schemeClr val="tx1"/>
              </a:solidFill>
            </a:endParaRPr>
          </a:p>
          <a:p>
            <a:pPr marL="457200" indent="-457200" algn="l">
              <a:buFont typeface="Arial" pitchFamily="34" charset="0"/>
              <a:buChar char="•"/>
            </a:pPr>
            <a:r>
              <a:rPr lang="sv-SE">
                <a:solidFill>
                  <a:schemeClr val="tx1"/>
                </a:solidFill>
              </a:rPr>
              <a:t>Använd referatmarkörer för att visa vad någon annan </a:t>
            </a:r>
            <a:r>
              <a:rPr lang="sv-SE" smtClean="0">
                <a:solidFill>
                  <a:schemeClr val="tx1"/>
                </a:solidFill>
              </a:rPr>
              <a:t>skrivit.</a:t>
            </a:r>
            <a:endParaRPr lang="sv-SE" dirty="0">
              <a:solidFill>
                <a:schemeClr val="tx1"/>
              </a:solidFill>
            </a:endParaRPr>
          </a:p>
        </p:txBody>
      </p:sp>
      <p:pic>
        <p:nvPicPr>
          <p:cNvPr id="10" name="Bildobjekt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409" b="23520"/>
          <a:stretch/>
        </p:blipFill>
        <p:spPr>
          <a:xfrm rot="16200000">
            <a:off x="5564198" y="3269700"/>
            <a:ext cx="6849503" cy="310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252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ruta 5"/>
          <p:cNvSpPr txBox="1"/>
          <p:nvPr/>
        </p:nvSpPr>
        <p:spPr>
          <a:xfrm>
            <a:off x="1043608" y="6472133"/>
            <a:ext cx="3940502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600"/>
              <a:t>© Författarna och Gleerups Utbildning AB.  Detta material ingår som en del i lärarmaterialet till </a:t>
            </a:r>
            <a:r>
              <a:rPr lang="sv-SE" sz="600" i="1"/>
              <a:t>Språket och berättelsen.</a:t>
            </a:r>
            <a:endParaRPr lang="sv-SE" sz="600"/>
          </a:p>
        </p:txBody>
      </p:sp>
      <p:sp>
        <p:nvSpPr>
          <p:cNvPr id="7" name="Rubrik 1"/>
          <p:cNvSpPr txBox="1">
            <a:spLocks/>
          </p:cNvSpPr>
          <p:nvPr/>
        </p:nvSpPr>
        <p:spPr>
          <a:xfrm>
            <a:off x="395536" y="476670"/>
            <a:ext cx="4392488" cy="86409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sv-SE" smtClean="0"/>
              <a:t>Referatmarkörer</a:t>
            </a:r>
            <a:endParaRPr lang="sv-SE" dirty="0"/>
          </a:p>
        </p:txBody>
      </p:sp>
      <p:sp>
        <p:nvSpPr>
          <p:cNvPr id="8" name="Platshållare för innehåll 2"/>
          <p:cNvSpPr txBox="1">
            <a:spLocks/>
          </p:cNvSpPr>
          <p:nvPr/>
        </p:nvSpPr>
        <p:spPr>
          <a:xfrm>
            <a:off x="457200" y="1600200"/>
            <a:ext cx="7643192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sv-SE">
                <a:solidFill>
                  <a:schemeClr val="tx1"/>
                </a:solidFill>
              </a:rPr>
              <a:t>Detta är exempel på referatmarkörer:</a:t>
            </a:r>
          </a:p>
          <a:p>
            <a:pPr marL="457200" indent="-457200" algn="l">
              <a:buFont typeface="Arial" pitchFamily="34" charset="0"/>
              <a:buChar char="•"/>
            </a:pPr>
            <a:r>
              <a:rPr lang="sv-SE">
                <a:solidFill>
                  <a:schemeClr val="tx1"/>
                </a:solidFill>
              </a:rPr>
              <a:t>Karin Thurfjell skriver/visar </a:t>
            </a:r>
            <a:r>
              <a:rPr lang="sv-SE" smtClean="0">
                <a:solidFill>
                  <a:schemeClr val="tx1"/>
                </a:solidFill>
              </a:rPr>
              <a:t>på </a:t>
            </a:r>
            <a:r>
              <a:rPr lang="is-IS" smtClean="0">
                <a:solidFill>
                  <a:schemeClr val="tx1"/>
                </a:solidFill>
              </a:rPr>
              <a:t>…</a:t>
            </a:r>
            <a:endParaRPr lang="is-IS">
              <a:solidFill>
                <a:schemeClr val="tx1"/>
              </a:solidFill>
            </a:endParaRPr>
          </a:p>
          <a:p>
            <a:pPr marL="457200" indent="-457200" algn="l">
              <a:buFont typeface="Arial" pitchFamily="34" charset="0"/>
              <a:buChar char="•"/>
            </a:pPr>
            <a:r>
              <a:rPr lang="sv-SE">
                <a:solidFill>
                  <a:schemeClr val="tx1"/>
                </a:solidFill>
              </a:rPr>
              <a:t>Thurfjell skriver/visar </a:t>
            </a:r>
            <a:r>
              <a:rPr lang="sv-SE" smtClean="0">
                <a:solidFill>
                  <a:schemeClr val="tx1"/>
                </a:solidFill>
              </a:rPr>
              <a:t>på </a:t>
            </a:r>
            <a:r>
              <a:rPr lang="is-IS" smtClean="0">
                <a:solidFill>
                  <a:schemeClr val="tx1"/>
                </a:solidFill>
              </a:rPr>
              <a:t>…</a:t>
            </a:r>
            <a:endParaRPr lang="is-IS">
              <a:solidFill>
                <a:schemeClr val="tx1"/>
              </a:solidFill>
            </a:endParaRPr>
          </a:p>
          <a:p>
            <a:pPr marL="457200" indent="-457200" algn="l">
              <a:buFont typeface="Arial" pitchFamily="34" charset="0"/>
              <a:buChar char="•"/>
            </a:pPr>
            <a:r>
              <a:rPr lang="sv-SE">
                <a:solidFill>
                  <a:schemeClr val="tx1"/>
                </a:solidFill>
              </a:rPr>
              <a:t>a</a:t>
            </a:r>
            <a:r>
              <a:rPr lang="is-IS">
                <a:solidFill>
                  <a:schemeClr val="tx1"/>
                </a:solidFill>
              </a:rPr>
              <a:t>rtikelförfattaren </a:t>
            </a:r>
            <a:r>
              <a:rPr lang="sv-SE">
                <a:solidFill>
                  <a:schemeClr val="tx1"/>
                </a:solidFill>
              </a:rPr>
              <a:t>skriver/visar </a:t>
            </a:r>
            <a:r>
              <a:rPr lang="sv-SE" smtClean="0">
                <a:solidFill>
                  <a:schemeClr val="tx1"/>
                </a:solidFill>
              </a:rPr>
              <a:t>på </a:t>
            </a:r>
            <a:r>
              <a:rPr lang="is-IS" smtClean="0">
                <a:solidFill>
                  <a:schemeClr val="tx1"/>
                </a:solidFill>
              </a:rPr>
              <a:t>…</a:t>
            </a:r>
            <a:endParaRPr lang="is-IS">
              <a:solidFill>
                <a:schemeClr val="tx1"/>
              </a:solidFill>
            </a:endParaRPr>
          </a:p>
          <a:p>
            <a:pPr marL="457200" indent="-457200" algn="l">
              <a:buFont typeface="Arial" pitchFamily="34" charset="0"/>
              <a:buChar char="•"/>
            </a:pPr>
            <a:r>
              <a:rPr lang="sv-SE">
                <a:solidFill>
                  <a:schemeClr val="tx1"/>
                </a:solidFill>
              </a:rPr>
              <a:t>skribenten skriver/visar </a:t>
            </a:r>
            <a:r>
              <a:rPr lang="sv-SE" smtClean="0">
                <a:solidFill>
                  <a:schemeClr val="tx1"/>
                </a:solidFill>
              </a:rPr>
              <a:t>på </a:t>
            </a:r>
            <a:r>
              <a:rPr lang="is-IS" smtClean="0">
                <a:solidFill>
                  <a:schemeClr val="tx1"/>
                </a:solidFill>
              </a:rPr>
              <a:t>…</a:t>
            </a:r>
            <a:endParaRPr lang="is-IS" dirty="0">
              <a:solidFill>
                <a:schemeClr val="tx1"/>
              </a:solidFill>
            </a:endParaRPr>
          </a:p>
        </p:txBody>
      </p:sp>
      <p:pic>
        <p:nvPicPr>
          <p:cNvPr id="10" name="Bildobjekt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409" b="23520"/>
          <a:stretch/>
        </p:blipFill>
        <p:spPr>
          <a:xfrm rot="16200000">
            <a:off x="5564198" y="3269700"/>
            <a:ext cx="6849503" cy="310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82619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ruta 5"/>
          <p:cNvSpPr txBox="1"/>
          <p:nvPr/>
        </p:nvSpPr>
        <p:spPr>
          <a:xfrm>
            <a:off x="1043608" y="6472133"/>
            <a:ext cx="3940502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600"/>
              <a:t>© Författarna och Gleerups Utbildning AB.  Detta material ingår som en del i lärarmaterialet till </a:t>
            </a:r>
            <a:r>
              <a:rPr lang="sv-SE" sz="600" i="1"/>
              <a:t>Språket och berättelsen.</a:t>
            </a:r>
            <a:endParaRPr lang="sv-SE" sz="600"/>
          </a:p>
        </p:txBody>
      </p:sp>
      <p:sp>
        <p:nvSpPr>
          <p:cNvPr id="7" name="Rubrik 1"/>
          <p:cNvSpPr txBox="1">
            <a:spLocks/>
          </p:cNvSpPr>
          <p:nvPr/>
        </p:nvSpPr>
        <p:spPr>
          <a:xfrm>
            <a:off x="395536" y="476670"/>
            <a:ext cx="4392488" cy="86409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sv-SE" smtClean="0"/>
              <a:t>Citat</a:t>
            </a:r>
            <a:endParaRPr lang="sv-SE" dirty="0"/>
          </a:p>
        </p:txBody>
      </p:sp>
      <p:sp>
        <p:nvSpPr>
          <p:cNvPr id="8" name="Platshållare för innehåll 2"/>
          <p:cNvSpPr txBox="1">
            <a:spLocks/>
          </p:cNvSpPr>
          <p:nvPr/>
        </p:nvSpPr>
        <p:spPr>
          <a:xfrm>
            <a:off x="457200" y="1600200"/>
            <a:ext cx="7643192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buFont typeface="Arial" pitchFamily="34" charset="0"/>
              <a:buChar char="•"/>
            </a:pPr>
            <a:r>
              <a:rPr lang="sv-SE">
                <a:solidFill>
                  <a:schemeClr val="tx1"/>
                </a:solidFill>
              </a:rPr>
              <a:t>Ibland är det lättare att skriva exakt det som står i </a:t>
            </a:r>
            <a:r>
              <a:rPr lang="sv-SE" smtClean="0">
                <a:solidFill>
                  <a:schemeClr val="tx1"/>
                </a:solidFill>
              </a:rPr>
              <a:t>källtexten. Detta </a:t>
            </a:r>
            <a:r>
              <a:rPr lang="sv-SE">
                <a:solidFill>
                  <a:schemeClr val="tx1"/>
                </a:solidFill>
              </a:rPr>
              <a:t>kallas för </a:t>
            </a:r>
            <a:r>
              <a:rPr lang="sv-SE" smtClean="0">
                <a:solidFill>
                  <a:schemeClr val="tx1"/>
                </a:solidFill>
              </a:rPr>
              <a:t>citat.</a:t>
            </a:r>
            <a:endParaRPr lang="sv-SE">
              <a:solidFill>
                <a:schemeClr val="tx1"/>
              </a:solidFill>
            </a:endParaRPr>
          </a:p>
          <a:p>
            <a:pPr marL="457200" indent="-457200" algn="l">
              <a:buFont typeface="Arial" pitchFamily="34" charset="0"/>
              <a:buChar char="•"/>
            </a:pPr>
            <a:r>
              <a:rPr lang="sv-SE">
                <a:solidFill>
                  <a:schemeClr val="tx1"/>
                </a:solidFill>
              </a:rPr>
              <a:t>Se till att dina citat vävs in i din text på ett smidigt </a:t>
            </a:r>
            <a:r>
              <a:rPr lang="sv-SE" smtClean="0">
                <a:solidFill>
                  <a:schemeClr val="tx1"/>
                </a:solidFill>
              </a:rPr>
              <a:t>sätt.</a:t>
            </a:r>
            <a:endParaRPr lang="sv-SE">
              <a:solidFill>
                <a:schemeClr val="tx1"/>
              </a:solidFill>
            </a:endParaRPr>
          </a:p>
          <a:p>
            <a:pPr marL="457200" indent="-457200" algn="l">
              <a:buFont typeface="Arial" pitchFamily="34" charset="0"/>
              <a:buChar char="•"/>
            </a:pPr>
            <a:r>
              <a:rPr lang="sv-SE">
                <a:solidFill>
                  <a:schemeClr val="tx1"/>
                </a:solidFill>
              </a:rPr>
              <a:t>Ändra aldrig i citat!</a:t>
            </a:r>
          </a:p>
          <a:p>
            <a:pPr marL="457200" indent="-457200" algn="l">
              <a:buFont typeface="Arial" pitchFamily="34" charset="0"/>
              <a:buChar char="•"/>
            </a:pPr>
            <a:r>
              <a:rPr lang="sv-SE">
                <a:solidFill>
                  <a:schemeClr val="tx1"/>
                </a:solidFill>
              </a:rPr>
              <a:t>Stava aldrig fel i citat!</a:t>
            </a:r>
            <a:endParaRPr lang="sv-SE" dirty="0">
              <a:solidFill>
                <a:schemeClr val="tx1"/>
              </a:solidFill>
            </a:endParaRPr>
          </a:p>
        </p:txBody>
      </p:sp>
      <p:pic>
        <p:nvPicPr>
          <p:cNvPr id="10" name="Bildobjekt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409" b="23520"/>
          <a:stretch/>
        </p:blipFill>
        <p:spPr>
          <a:xfrm rot="16200000">
            <a:off x="5564198" y="3269700"/>
            <a:ext cx="6849503" cy="310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54431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ruta 5"/>
          <p:cNvSpPr txBox="1"/>
          <p:nvPr/>
        </p:nvSpPr>
        <p:spPr>
          <a:xfrm>
            <a:off x="1043608" y="6472133"/>
            <a:ext cx="3940502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600"/>
              <a:t>© Författarna och Gleerups Utbildning AB.  Detta material ingår som en del i lärarmaterialet till </a:t>
            </a:r>
            <a:r>
              <a:rPr lang="sv-SE" sz="600" i="1"/>
              <a:t>Språket och berättelsen.</a:t>
            </a:r>
            <a:endParaRPr lang="sv-SE" sz="600"/>
          </a:p>
        </p:txBody>
      </p:sp>
      <p:sp>
        <p:nvSpPr>
          <p:cNvPr id="7" name="Rubrik 1"/>
          <p:cNvSpPr txBox="1">
            <a:spLocks/>
          </p:cNvSpPr>
          <p:nvPr/>
        </p:nvSpPr>
        <p:spPr>
          <a:xfrm>
            <a:off x="395536" y="476670"/>
            <a:ext cx="6264696" cy="86409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sv-SE" smtClean="0"/>
              <a:t>Exempel på citat</a:t>
            </a:r>
            <a:endParaRPr lang="sv-SE" dirty="0"/>
          </a:p>
        </p:txBody>
      </p:sp>
      <p:sp>
        <p:nvSpPr>
          <p:cNvPr id="8" name="Platshållare för innehåll 2"/>
          <p:cNvSpPr txBox="1">
            <a:spLocks/>
          </p:cNvSpPr>
          <p:nvPr/>
        </p:nvSpPr>
        <p:spPr>
          <a:xfrm>
            <a:off x="457200" y="1600200"/>
            <a:ext cx="7643192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buFont typeface="Arial" pitchFamily="34" charset="0"/>
              <a:buChar char="•"/>
            </a:pPr>
            <a:r>
              <a:rPr lang="sv-SE">
                <a:solidFill>
                  <a:schemeClr val="tx1"/>
                </a:solidFill>
              </a:rPr>
              <a:t>I ”Intresset växer för svenska som andraspråk”,</a:t>
            </a:r>
            <a:r>
              <a:rPr lang="sv-SE" i="1">
                <a:solidFill>
                  <a:schemeClr val="tx1"/>
                </a:solidFill>
              </a:rPr>
              <a:t> SvD </a:t>
            </a:r>
            <a:r>
              <a:rPr lang="sv-SE">
                <a:solidFill>
                  <a:schemeClr val="tx1"/>
                </a:solidFill>
              </a:rPr>
              <a:t>14/2 2016, skriver Karin Thurfjell om att allt fler vill utbilda sig i svenska som andraspråk och att det i första hand rör sig om ”redan utbildade lärare som vill vidareutbilda sig”.</a:t>
            </a:r>
            <a:endParaRPr lang="sv-SE" dirty="0">
              <a:solidFill>
                <a:schemeClr val="tx1"/>
              </a:solidFill>
            </a:endParaRPr>
          </a:p>
        </p:txBody>
      </p:sp>
      <p:pic>
        <p:nvPicPr>
          <p:cNvPr id="10" name="Bildobjekt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409" b="23520"/>
          <a:stretch/>
        </p:blipFill>
        <p:spPr>
          <a:xfrm rot="16200000">
            <a:off x="5564198" y="3269700"/>
            <a:ext cx="6849503" cy="310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3882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ruta 5"/>
          <p:cNvSpPr txBox="1"/>
          <p:nvPr/>
        </p:nvSpPr>
        <p:spPr>
          <a:xfrm>
            <a:off x="1043608" y="6472133"/>
            <a:ext cx="3940502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600"/>
              <a:t>© Författarna och Gleerups Utbildning AB.  Detta material ingår som en del i lärarmaterialet till </a:t>
            </a:r>
            <a:r>
              <a:rPr lang="sv-SE" sz="600" i="1"/>
              <a:t>Språket och berättelsen.</a:t>
            </a:r>
            <a:endParaRPr lang="sv-SE" sz="600"/>
          </a:p>
        </p:txBody>
      </p:sp>
      <p:sp>
        <p:nvSpPr>
          <p:cNvPr id="7" name="Rubrik 1"/>
          <p:cNvSpPr txBox="1">
            <a:spLocks/>
          </p:cNvSpPr>
          <p:nvPr/>
        </p:nvSpPr>
        <p:spPr>
          <a:xfrm>
            <a:off x="395536" y="476670"/>
            <a:ext cx="8136904" cy="86409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sv-SE" smtClean="0"/>
              <a:t>Inför nationella provet, del C</a:t>
            </a:r>
            <a:endParaRPr lang="sv-SE" dirty="0"/>
          </a:p>
        </p:txBody>
      </p:sp>
      <p:sp>
        <p:nvSpPr>
          <p:cNvPr id="8" name="Platshållare för innehåll 2"/>
          <p:cNvSpPr txBox="1">
            <a:spLocks/>
          </p:cNvSpPr>
          <p:nvPr/>
        </p:nvSpPr>
        <p:spPr>
          <a:xfrm>
            <a:off x="457200" y="1600200"/>
            <a:ext cx="7643192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buFont typeface="Arial" pitchFamily="34" charset="0"/>
              <a:buChar char="•"/>
            </a:pPr>
            <a:r>
              <a:rPr lang="sv-SE">
                <a:solidFill>
                  <a:schemeClr val="tx1"/>
                </a:solidFill>
              </a:rPr>
              <a:t>Välj den skrivuppgift som du tycker är mest intressant, inte den du tror är </a:t>
            </a:r>
            <a:r>
              <a:rPr lang="sv-SE" smtClean="0">
                <a:solidFill>
                  <a:schemeClr val="tx1"/>
                </a:solidFill>
              </a:rPr>
              <a:t>lättast.</a:t>
            </a:r>
            <a:endParaRPr lang="sv-SE">
              <a:solidFill>
                <a:schemeClr val="tx1"/>
              </a:solidFill>
            </a:endParaRPr>
          </a:p>
          <a:p>
            <a:pPr marL="457200" indent="-457200" algn="l">
              <a:buFont typeface="Arial" pitchFamily="34" charset="0"/>
              <a:buChar char="•"/>
            </a:pPr>
            <a:r>
              <a:rPr lang="sv-SE">
                <a:solidFill>
                  <a:schemeClr val="tx1"/>
                </a:solidFill>
              </a:rPr>
              <a:t>Läs instruktionen </a:t>
            </a:r>
            <a:r>
              <a:rPr lang="sv-SE" b="1">
                <a:solidFill>
                  <a:schemeClr val="tx1"/>
                </a:solidFill>
              </a:rPr>
              <a:t>väldigt</a:t>
            </a:r>
            <a:r>
              <a:rPr lang="sv-SE">
                <a:solidFill>
                  <a:schemeClr val="tx1"/>
                </a:solidFill>
              </a:rPr>
              <a:t> </a:t>
            </a:r>
            <a:r>
              <a:rPr lang="sv-SE" smtClean="0">
                <a:solidFill>
                  <a:schemeClr val="tx1"/>
                </a:solidFill>
              </a:rPr>
              <a:t>noga. Om </a:t>
            </a:r>
            <a:r>
              <a:rPr lang="sv-SE">
                <a:solidFill>
                  <a:schemeClr val="tx1"/>
                </a:solidFill>
              </a:rPr>
              <a:t>du missuppfattar uppgiften faller hela din </a:t>
            </a:r>
            <a:r>
              <a:rPr lang="sv-SE" smtClean="0">
                <a:solidFill>
                  <a:schemeClr val="tx1"/>
                </a:solidFill>
              </a:rPr>
              <a:t>text.</a:t>
            </a:r>
            <a:endParaRPr lang="sv-SE">
              <a:solidFill>
                <a:schemeClr val="tx1"/>
              </a:solidFill>
            </a:endParaRPr>
          </a:p>
          <a:p>
            <a:pPr marL="457200" indent="-457200" algn="l">
              <a:buFont typeface="Arial" pitchFamily="34" charset="0"/>
              <a:buChar char="•"/>
            </a:pPr>
            <a:r>
              <a:rPr lang="sv-SE">
                <a:solidFill>
                  <a:schemeClr val="tx1"/>
                </a:solidFill>
              </a:rPr>
              <a:t>Om du skriver en debattartikel eller ett debattinlägg se till att tes och argument är i linje med </a:t>
            </a:r>
            <a:r>
              <a:rPr lang="sv-SE" smtClean="0">
                <a:solidFill>
                  <a:schemeClr val="tx1"/>
                </a:solidFill>
              </a:rPr>
              <a:t>varandra.</a:t>
            </a:r>
            <a:endParaRPr lang="sv-SE" dirty="0">
              <a:solidFill>
                <a:schemeClr val="tx1"/>
              </a:solidFill>
            </a:endParaRPr>
          </a:p>
        </p:txBody>
      </p:sp>
      <p:pic>
        <p:nvPicPr>
          <p:cNvPr id="10" name="Bildobjekt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409" b="23520"/>
          <a:stretch/>
        </p:blipFill>
        <p:spPr>
          <a:xfrm rot="16200000">
            <a:off x="5564198" y="3269700"/>
            <a:ext cx="6849503" cy="310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6988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ruta 5"/>
          <p:cNvSpPr txBox="1"/>
          <p:nvPr/>
        </p:nvSpPr>
        <p:spPr>
          <a:xfrm>
            <a:off x="1043608" y="6472133"/>
            <a:ext cx="3940502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600"/>
              <a:t>© Författarna och Gleerups Utbildning AB.  Detta material ingår som en del i lärarmaterialet till </a:t>
            </a:r>
            <a:r>
              <a:rPr lang="sv-SE" sz="600" i="1"/>
              <a:t>Språket och berättelsen.</a:t>
            </a:r>
            <a:endParaRPr lang="sv-SE" sz="600"/>
          </a:p>
        </p:txBody>
      </p:sp>
      <p:sp>
        <p:nvSpPr>
          <p:cNvPr id="7" name="Rubrik 1"/>
          <p:cNvSpPr txBox="1">
            <a:spLocks/>
          </p:cNvSpPr>
          <p:nvPr/>
        </p:nvSpPr>
        <p:spPr>
          <a:xfrm>
            <a:off x="395536" y="476670"/>
            <a:ext cx="8136904" cy="86409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sv-SE" smtClean="0"/>
              <a:t>Inför nationella provet, del C</a:t>
            </a:r>
            <a:endParaRPr lang="sv-SE" dirty="0"/>
          </a:p>
        </p:txBody>
      </p:sp>
      <p:sp>
        <p:nvSpPr>
          <p:cNvPr id="8" name="Platshållare för innehåll 2"/>
          <p:cNvSpPr txBox="1">
            <a:spLocks/>
          </p:cNvSpPr>
          <p:nvPr/>
        </p:nvSpPr>
        <p:spPr>
          <a:xfrm>
            <a:off x="457200" y="1600200"/>
            <a:ext cx="7643192" cy="4525963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0" indent="-457200" algn="l">
              <a:buFont typeface="Arial" pitchFamily="34" charset="0"/>
              <a:buChar char="•"/>
            </a:pPr>
            <a:r>
              <a:rPr lang="sv-SE">
                <a:solidFill>
                  <a:schemeClr val="tx1"/>
                </a:solidFill>
              </a:rPr>
              <a:t>Se till att din text har en tydlig struktur, d.v.s. en tydlig inledning, huvuddel och </a:t>
            </a:r>
            <a:r>
              <a:rPr lang="sv-SE" smtClean="0">
                <a:solidFill>
                  <a:schemeClr val="tx1"/>
                </a:solidFill>
              </a:rPr>
              <a:t>avslutning.</a:t>
            </a:r>
            <a:endParaRPr lang="sv-SE">
              <a:solidFill>
                <a:schemeClr val="tx1"/>
              </a:solidFill>
            </a:endParaRPr>
          </a:p>
          <a:p>
            <a:pPr marL="457200" indent="-457200" algn="l">
              <a:buFont typeface="Arial" pitchFamily="34" charset="0"/>
              <a:buChar char="•"/>
            </a:pPr>
            <a:r>
              <a:rPr lang="sv-SE">
                <a:solidFill>
                  <a:schemeClr val="tx1"/>
                </a:solidFill>
              </a:rPr>
              <a:t>Var noga med att dela in texten i </a:t>
            </a:r>
            <a:r>
              <a:rPr lang="sv-SE" smtClean="0">
                <a:solidFill>
                  <a:schemeClr val="tx1"/>
                </a:solidFill>
              </a:rPr>
              <a:t>stycken.</a:t>
            </a:r>
            <a:endParaRPr lang="sv-SE">
              <a:solidFill>
                <a:schemeClr val="tx1"/>
              </a:solidFill>
            </a:endParaRPr>
          </a:p>
          <a:p>
            <a:pPr marL="457200" indent="-457200" algn="l">
              <a:buFont typeface="Arial" pitchFamily="34" charset="0"/>
              <a:buChar char="•"/>
            </a:pPr>
            <a:r>
              <a:rPr lang="sv-SE">
                <a:solidFill>
                  <a:schemeClr val="tx1"/>
                </a:solidFill>
              </a:rPr>
              <a:t>Kontrollera då och då att du håller dig till det du ska skriva om och inte plötsligt blandar in oväsentliga </a:t>
            </a:r>
            <a:r>
              <a:rPr lang="sv-SE" smtClean="0">
                <a:solidFill>
                  <a:schemeClr val="tx1"/>
                </a:solidFill>
              </a:rPr>
              <a:t>saker.</a:t>
            </a:r>
            <a:endParaRPr lang="sv-SE">
              <a:solidFill>
                <a:schemeClr val="tx1"/>
              </a:solidFill>
            </a:endParaRPr>
          </a:p>
          <a:p>
            <a:pPr marL="457200" indent="-457200" algn="l">
              <a:buFont typeface="Arial" pitchFamily="34" charset="0"/>
              <a:buChar char="•"/>
            </a:pPr>
            <a:r>
              <a:rPr lang="sv-SE">
                <a:solidFill>
                  <a:schemeClr val="tx1"/>
                </a:solidFill>
              </a:rPr>
              <a:t>Glöm inte att korrekturläsa din text innan du lämnar in </a:t>
            </a:r>
            <a:r>
              <a:rPr lang="sv-SE" smtClean="0">
                <a:solidFill>
                  <a:schemeClr val="tx1"/>
                </a:solidFill>
              </a:rPr>
              <a:t>den.</a:t>
            </a:r>
            <a:endParaRPr lang="sv-SE" dirty="0">
              <a:solidFill>
                <a:schemeClr val="tx1"/>
              </a:solidFill>
            </a:endParaRPr>
          </a:p>
        </p:txBody>
      </p:sp>
      <p:pic>
        <p:nvPicPr>
          <p:cNvPr id="10" name="Bildobjekt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409" b="23520"/>
          <a:stretch/>
        </p:blipFill>
        <p:spPr>
          <a:xfrm rot="16200000">
            <a:off x="5564198" y="3269700"/>
            <a:ext cx="6849503" cy="310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4327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ruta 5"/>
          <p:cNvSpPr txBox="1"/>
          <p:nvPr/>
        </p:nvSpPr>
        <p:spPr>
          <a:xfrm>
            <a:off x="1043608" y="6472133"/>
            <a:ext cx="3940502" cy="18466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v-SE" sz="600"/>
              <a:t>© Författarna och Gleerups Utbildning AB.  Detta material ingår som en del i lärarmaterialet till </a:t>
            </a:r>
            <a:r>
              <a:rPr lang="sv-SE" sz="600" i="1"/>
              <a:t>Språket och berättelsen.</a:t>
            </a:r>
            <a:endParaRPr lang="sv-SE" sz="600"/>
          </a:p>
        </p:txBody>
      </p:sp>
      <p:sp>
        <p:nvSpPr>
          <p:cNvPr id="7" name="Rubrik 1"/>
          <p:cNvSpPr txBox="1">
            <a:spLocks/>
          </p:cNvSpPr>
          <p:nvPr/>
        </p:nvSpPr>
        <p:spPr>
          <a:xfrm>
            <a:off x="2591780" y="476670"/>
            <a:ext cx="4392488" cy="86409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sv-SE" smtClean="0"/>
              <a:t>Lycka till!</a:t>
            </a:r>
            <a:endParaRPr lang="sv-SE" dirty="0"/>
          </a:p>
        </p:txBody>
      </p:sp>
      <p:sp>
        <p:nvSpPr>
          <p:cNvPr id="8" name="Platshållare för innehåll 2"/>
          <p:cNvSpPr txBox="1">
            <a:spLocks/>
          </p:cNvSpPr>
          <p:nvPr/>
        </p:nvSpPr>
        <p:spPr>
          <a:xfrm>
            <a:off x="457200" y="1988839"/>
            <a:ext cx="7643192" cy="30963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sv-SE" smtClean="0">
              <a:solidFill>
                <a:schemeClr val="tx1"/>
              </a:solidFill>
            </a:endParaRPr>
          </a:p>
          <a:p>
            <a:pPr algn="l"/>
            <a:r>
              <a:rPr lang="sv-SE" smtClean="0">
                <a:solidFill>
                  <a:schemeClr val="tx1"/>
                </a:solidFill>
              </a:rPr>
              <a:t>Om </a:t>
            </a:r>
            <a:r>
              <a:rPr lang="sv-SE">
                <a:solidFill>
                  <a:schemeClr val="tx1"/>
                </a:solidFill>
              </a:rPr>
              <a:t>du är väl förberedd kan du inte misslyckas, men ett lycka till skadar ju aldrig!</a:t>
            </a:r>
            <a:endParaRPr lang="sv-SE" dirty="0">
              <a:solidFill>
                <a:schemeClr val="tx1"/>
              </a:solidFill>
            </a:endParaRPr>
          </a:p>
        </p:txBody>
      </p:sp>
      <p:pic>
        <p:nvPicPr>
          <p:cNvPr id="10" name="Bildobjekt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409" b="23520"/>
          <a:stretch/>
        </p:blipFill>
        <p:spPr>
          <a:xfrm rot="16200000">
            <a:off x="5564198" y="3269700"/>
            <a:ext cx="6849503" cy="3101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68308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105</TotalTime>
  <Words>999</Words>
  <Application>Microsoft Office PowerPoint</Application>
  <PresentationFormat>Bildspel på skärmen (4:3)</PresentationFormat>
  <Paragraphs>80</Paragraphs>
  <Slides>17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Bildrubriker</vt:lpstr>
      </vt:variant>
      <vt:variant>
        <vt:i4>17</vt:i4>
      </vt:variant>
    </vt:vector>
  </HeadingPairs>
  <TitlesOfParts>
    <vt:vector size="18" baseType="lpstr">
      <vt:lpstr>Office-tema</vt:lpstr>
      <vt:lpstr>Att skriva för att påverka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</vt:vector>
  </TitlesOfParts>
  <Company>Berling Media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PowerPoint-presentation</dc:title>
  <dc:creator>Mattias Lygård</dc:creator>
  <cp:lastModifiedBy>Mattias Lygård</cp:lastModifiedBy>
  <cp:revision>31</cp:revision>
  <dcterms:created xsi:type="dcterms:W3CDTF">2016-04-01T05:57:35Z</dcterms:created>
  <dcterms:modified xsi:type="dcterms:W3CDTF">2016-04-05T09:37:42Z</dcterms:modified>
</cp:coreProperties>
</file>